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57" r:id="rId6"/>
    <p:sldId id="258" r:id="rId7"/>
    <p:sldId id="260" r:id="rId8"/>
    <p:sldId id="259"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9" d="100"/>
          <a:sy n="119" d="100"/>
        </p:scale>
        <p:origin x="2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EA927B-9B1C-4129-90FD-C42523FF022A}" type="datetimeFigureOut">
              <a:rPr lang="nl-NL" smtClean="0"/>
              <a:t>13-6-2024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147804-58DD-438E-BC2A-A61C1E1EF42D}" type="slidenum">
              <a:rPr lang="nl-NL" smtClean="0"/>
              <a:t>‹nr.›</a:t>
            </a:fld>
            <a:endParaRPr lang="nl-NL"/>
          </a:p>
        </p:txBody>
      </p:sp>
    </p:spTree>
    <p:extLst>
      <p:ext uri="{BB962C8B-B14F-4D97-AF65-F5344CB8AC3E}">
        <p14:creationId xmlns:p14="http://schemas.microsoft.com/office/powerpoint/2010/main" val="54022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79FEE6-E08E-7779-D044-26916BD4892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699A78E-BB55-C61E-E43E-672A2BD017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E3288984-CBD0-755A-927A-D7A522EDDA45}"/>
              </a:ext>
            </a:extLst>
          </p:cNvPr>
          <p:cNvSpPr>
            <a:spLocks noGrp="1"/>
          </p:cNvSpPr>
          <p:nvPr>
            <p:ph type="dt" sz="half" idx="10"/>
          </p:nvPr>
        </p:nvSpPr>
        <p:spPr/>
        <p:txBody>
          <a:bodyPr/>
          <a:lstStyle/>
          <a:p>
            <a:fld id="{EDD767AC-886B-4982-9723-3A17F52ED7F8}" type="datetimeFigureOut">
              <a:rPr lang="nl-NL" smtClean="0"/>
              <a:t>13-6-2024</a:t>
            </a:fld>
            <a:endParaRPr lang="nl-NL"/>
          </a:p>
        </p:txBody>
      </p:sp>
      <p:sp>
        <p:nvSpPr>
          <p:cNvPr id="5" name="Tijdelijke aanduiding voor voettekst 4">
            <a:extLst>
              <a:ext uri="{FF2B5EF4-FFF2-40B4-BE49-F238E27FC236}">
                <a16:creationId xmlns:a16="http://schemas.microsoft.com/office/drawing/2014/main" id="{02DB92E9-161A-2908-FA7E-348CA40B96E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755EEBD-8A38-04FE-B5C5-951CFBEB0ED4}"/>
              </a:ext>
            </a:extLst>
          </p:cNvPr>
          <p:cNvSpPr>
            <a:spLocks noGrp="1"/>
          </p:cNvSpPr>
          <p:nvPr>
            <p:ph type="sldNum" sz="quarter" idx="12"/>
          </p:nvPr>
        </p:nvSpPr>
        <p:spPr/>
        <p:txBody>
          <a:bodyPr/>
          <a:lstStyle/>
          <a:p>
            <a:fld id="{ED4D84F3-A0F1-429E-AD96-68CB711D8EBD}" type="slidenum">
              <a:rPr lang="nl-NL" smtClean="0"/>
              <a:t>‹nr.›</a:t>
            </a:fld>
            <a:endParaRPr lang="nl-NL"/>
          </a:p>
        </p:txBody>
      </p:sp>
    </p:spTree>
    <p:extLst>
      <p:ext uri="{BB962C8B-B14F-4D97-AF65-F5344CB8AC3E}">
        <p14:creationId xmlns:p14="http://schemas.microsoft.com/office/powerpoint/2010/main" val="1991644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B9DB95-F26A-25C1-8050-D0E3F4779602}"/>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4FE754E-5DDD-418D-68B9-0F2F37F98DA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1490F3E-5A34-2FA2-B63E-63666AB7F43E}"/>
              </a:ext>
            </a:extLst>
          </p:cNvPr>
          <p:cNvSpPr>
            <a:spLocks noGrp="1"/>
          </p:cNvSpPr>
          <p:nvPr>
            <p:ph type="dt" sz="half" idx="10"/>
          </p:nvPr>
        </p:nvSpPr>
        <p:spPr/>
        <p:txBody>
          <a:bodyPr/>
          <a:lstStyle/>
          <a:p>
            <a:fld id="{EDD767AC-886B-4982-9723-3A17F52ED7F8}" type="datetimeFigureOut">
              <a:rPr lang="nl-NL" smtClean="0"/>
              <a:t>13-6-2024</a:t>
            </a:fld>
            <a:endParaRPr lang="nl-NL"/>
          </a:p>
        </p:txBody>
      </p:sp>
      <p:sp>
        <p:nvSpPr>
          <p:cNvPr id="5" name="Tijdelijke aanduiding voor voettekst 4">
            <a:extLst>
              <a:ext uri="{FF2B5EF4-FFF2-40B4-BE49-F238E27FC236}">
                <a16:creationId xmlns:a16="http://schemas.microsoft.com/office/drawing/2014/main" id="{100231AC-B1FA-4001-9E4E-3B4F728047E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1F29954-3B07-25CF-A2CC-E272FC111E4F}"/>
              </a:ext>
            </a:extLst>
          </p:cNvPr>
          <p:cNvSpPr>
            <a:spLocks noGrp="1"/>
          </p:cNvSpPr>
          <p:nvPr>
            <p:ph type="sldNum" sz="quarter" idx="12"/>
          </p:nvPr>
        </p:nvSpPr>
        <p:spPr/>
        <p:txBody>
          <a:bodyPr/>
          <a:lstStyle/>
          <a:p>
            <a:fld id="{ED4D84F3-A0F1-429E-AD96-68CB711D8EBD}" type="slidenum">
              <a:rPr lang="nl-NL" smtClean="0"/>
              <a:t>‹nr.›</a:t>
            </a:fld>
            <a:endParaRPr lang="nl-NL"/>
          </a:p>
        </p:txBody>
      </p:sp>
    </p:spTree>
    <p:extLst>
      <p:ext uri="{BB962C8B-B14F-4D97-AF65-F5344CB8AC3E}">
        <p14:creationId xmlns:p14="http://schemas.microsoft.com/office/powerpoint/2010/main" val="95949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E18045F-B59F-F45D-F533-F368A8BF21A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4609FCF-D02F-E1EA-C84D-955F4640878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C671264-C1E6-6FC9-C390-62E73F08ECEB}"/>
              </a:ext>
            </a:extLst>
          </p:cNvPr>
          <p:cNvSpPr>
            <a:spLocks noGrp="1"/>
          </p:cNvSpPr>
          <p:nvPr>
            <p:ph type="dt" sz="half" idx="10"/>
          </p:nvPr>
        </p:nvSpPr>
        <p:spPr/>
        <p:txBody>
          <a:bodyPr/>
          <a:lstStyle/>
          <a:p>
            <a:fld id="{EDD767AC-886B-4982-9723-3A17F52ED7F8}" type="datetimeFigureOut">
              <a:rPr lang="nl-NL" smtClean="0"/>
              <a:t>13-6-2024</a:t>
            </a:fld>
            <a:endParaRPr lang="nl-NL"/>
          </a:p>
        </p:txBody>
      </p:sp>
      <p:sp>
        <p:nvSpPr>
          <p:cNvPr id="5" name="Tijdelijke aanduiding voor voettekst 4">
            <a:extLst>
              <a:ext uri="{FF2B5EF4-FFF2-40B4-BE49-F238E27FC236}">
                <a16:creationId xmlns:a16="http://schemas.microsoft.com/office/drawing/2014/main" id="{3E9E11AE-12E4-C74A-AB17-C171AD85479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4597178-8AA4-26E9-D3F5-CE1B82D471EB}"/>
              </a:ext>
            </a:extLst>
          </p:cNvPr>
          <p:cNvSpPr>
            <a:spLocks noGrp="1"/>
          </p:cNvSpPr>
          <p:nvPr>
            <p:ph type="sldNum" sz="quarter" idx="12"/>
          </p:nvPr>
        </p:nvSpPr>
        <p:spPr/>
        <p:txBody>
          <a:bodyPr/>
          <a:lstStyle/>
          <a:p>
            <a:fld id="{ED4D84F3-A0F1-429E-AD96-68CB711D8EBD}" type="slidenum">
              <a:rPr lang="nl-NL" smtClean="0"/>
              <a:t>‹nr.›</a:t>
            </a:fld>
            <a:endParaRPr lang="nl-NL"/>
          </a:p>
        </p:txBody>
      </p:sp>
    </p:spTree>
    <p:extLst>
      <p:ext uri="{BB962C8B-B14F-4D97-AF65-F5344CB8AC3E}">
        <p14:creationId xmlns:p14="http://schemas.microsoft.com/office/powerpoint/2010/main" val="326601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613F8F-4A2C-3766-CC87-F85D9DB17C3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FB7EACC-DBFB-2D59-12CB-99DE249AE99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3A8787A-ADC0-38FF-7FE4-75A1CFA1AAD5}"/>
              </a:ext>
            </a:extLst>
          </p:cNvPr>
          <p:cNvSpPr>
            <a:spLocks noGrp="1"/>
          </p:cNvSpPr>
          <p:nvPr>
            <p:ph type="dt" sz="half" idx="10"/>
          </p:nvPr>
        </p:nvSpPr>
        <p:spPr/>
        <p:txBody>
          <a:bodyPr/>
          <a:lstStyle/>
          <a:p>
            <a:fld id="{EDD767AC-886B-4982-9723-3A17F52ED7F8}" type="datetimeFigureOut">
              <a:rPr lang="nl-NL" smtClean="0"/>
              <a:t>13-6-2024</a:t>
            </a:fld>
            <a:endParaRPr lang="nl-NL"/>
          </a:p>
        </p:txBody>
      </p:sp>
      <p:sp>
        <p:nvSpPr>
          <p:cNvPr id="5" name="Tijdelijke aanduiding voor voettekst 4">
            <a:extLst>
              <a:ext uri="{FF2B5EF4-FFF2-40B4-BE49-F238E27FC236}">
                <a16:creationId xmlns:a16="http://schemas.microsoft.com/office/drawing/2014/main" id="{A37CDE53-AFC4-E753-0A91-3A92C925967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8E74BE6-0B7D-0922-1BC7-88DFC7C23FFA}"/>
              </a:ext>
            </a:extLst>
          </p:cNvPr>
          <p:cNvSpPr>
            <a:spLocks noGrp="1"/>
          </p:cNvSpPr>
          <p:nvPr>
            <p:ph type="sldNum" sz="quarter" idx="12"/>
          </p:nvPr>
        </p:nvSpPr>
        <p:spPr/>
        <p:txBody>
          <a:bodyPr/>
          <a:lstStyle/>
          <a:p>
            <a:fld id="{ED4D84F3-A0F1-429E-AD96-68CB711D8EBD}" type="slidenum">
              <a:rPr lang="nl-NL" smtClean="0"/>
              <a:t>‹nr.›</a:t>
            </a:fld>
            <a:endParaRPr lang="nl-NL"/>
          </a:p>
        </p:txBody>
      </p:sp>
    </p:spTree>
    <p:extLst>
      <p:ext uri="{BB962C8B-B14F-4D97-AF65-F5344CB8AC3E}">
        <p14:creationId xmlns:p14="http://schemas.microsoft.com/office/powerpoint/2010/main" val="2122671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5B2D66-1B8B-5B17-9EC4-3B3AD5D14983}"/>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8DDA4BC-C916-CAEC-A2C8-969FB7C40B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97F5CF50-EB6C-1A06-62B9-5CF3A1397898}"/>
              </a:ext>
            </a:extLst>
          </p:cNvPr>
          <p:cNvSpPr>
            <a:spLocks noGrp="1"/>
          </p:cNvSpPr>
          <p:nvPr>
            <p:ph type="dt" sz="half" idx="10"/>
          </p:nvPr>
        </p:nvSpPr>
        <p:spPr/>
        <p:txBody>
          <a:bodyPr/>
          <a:lstStyle/>
          <a:p>
            <a:fld id="{EDD767AC-886B-4982-9723-3A17F52ED7F8}" type="datetimeFigureOut">
              <a:rPr lang="nl-NL" smtClean="0"/>
              <a:t>13-6-2024</a:t>
            </a:fld>
            <a:endParaRPr lang="nl-NL"/>
          </a:p>
        </p:txBody>
      </p:sp>
      <p:sp>
        <p:nvSpPr>
          <p:cNvPr id="5" name="Tijdelijke aanduiding voor voettekst 4">
            <a:extLst>
              <a:ext uri="{FF2B5EF4-FFF2-40B4-BE49-F238E27FC236}">
                <a16:creationId xmlns:a16="http://schemas.microsoft.com/office/drawing/2014/main" id="{AEBACA42-BA07-541A-0C25-937B5F53EFC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7F99003-067F-96AF-D4F9-E50DB7ED0DD5}"/>
              </a:ext>
            </a:extLst>
          </p:cNvPr>
          <p:cNvSpPr>
            <a:spLocks noGrp="1"/>
          </p:cNvSpPr>
          <p:nvPr>
            <p:ph type="sldNum" sz="quarter" idx="12"/>
          </p:nvPr>
        </p:nvSpPr>
        <p:spPr/>
        <p:txBody>
          <a:bodyPr/>
          <a:lstStyle/>
          <a:p>
            <a:fld id="{ED4D84F3-A0F1-429E-AD96-68CB711D8EBD}" type="slidenum">
              <a:rPr lang="nl-NL" smtClean="0"/>
              <a:t>‹nr.›</a:t>
            </a:fld>
            <a:endParaRPr lang="nl-NL"/>
          </a:p>
        </p:txBody>
      </p:sp>
    </p:spTree>
    <p:extLst>
      <p:ext uri="{BB962C8B-B14F-4D97-AF65-F5344CB8AC3E}">
        <p14:creationId xmlns:p14="http://schemas.microsoft.com/office/powerpoint/2010/main" val="26028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05BC8C-3F4B-6D35-DE39-9685B72161D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3A3AE29-F790-CC8F-2128-0047C162DA6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AE5BC8F-24DF-A80F-0F47-72082F54F31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CDC751C5-77C9-5F9D-2501-BE2C9B1FCD9D}"/>
              </a:ext>
            </a:extLst>
          </p:cNvPr>
          <p:cNvSpPr>
            <a:spLocks noGrp="1"/>
          </p:cNvSpPr>
          <p:nvPr>
            <p:ph type="dt" sz="half" idx="10"/>
          </p:nvPr>
        </p:nvSpPr>
        <p:spPr/>
        <p:txBody>
          <a:bodyPr/>
          <a:lstStyle/>
          <a:p>
            <a:fld id="{EDD767AC-886B-4982-9723-3A17F52ED7F8}" type="datetimeFigureOut">
              <a:rPr lang="nl-NL" smtClean="0"/>
              <a:t>13-6-2024</a:t>
            </a:fld>
            <a:endParaRPr lang="nl-NL"/>
          </a:p>
        </p:txBody>
      </p:sp>
      <p:sp>
        <p:nvSpPr>
          <p:cNvPr id="6" name="Tijdelijke aanduiding voor voettekst 5">
            <a:extLst>
              <a:ext uri="{FF2B5EF4-FFF2-40B4-BE49-F238E27FC236}">
                <a16:creationId xmlns:a16="http://schemas.microsoft.com/office/drawing/2014/main" id="{AD5E48DD-7861-DF9F-FA41-95F453607E5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4E107E8-5ABC-BED6-630E-12A0181BA1C9}"/>
              </a:ext>
            </a:extLst>
          </p:cNvPr>
          <p:cNvSpPr>
            <a:spLocks noGrp="1"/>
          </p:cNvSpPr>
          <p:nvPr>
            <p:ph type="sldNum" sz="quarter" idx="12"/>
          </p:nvPr>
        </p:nvSpPr>
        <p:spPr/>
        <p:txBody>
          <a:bodyPr/>
          <a:lstStyle/>
          <a:p>
            <a:fld id="{ED4D84F3-A0F1-429E-AD96-68CB711D8EBD}" type="slidenum">
              <a:rPr lang="nl-NL" smtClean="0"/>
              <a:t>‹nr.›</a:t>
            </a:fld>
            <a:endParaRPr lang="nl-NL"/>
          </a:p>
        </p:txBody>
      </p:sp>
    </p:spTree>
    <p:extLst>
      <p:ext uri="{BB962C8B-B14F-4D97-AF65-F5344CB8AC3E}">
        <p14:creationId xmlns:p14="http://schemas.microsoft.com/office/powerpoint/2010/main" val="1456682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643765-AE4B-0DCC-44A9-897FFDC7AC9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11AD425-7204-F4B7-3B74-F968140416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F034156-A6D6-A936-7CCE-CAF46065E0C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D2BE41E-AEE9-F544-7AA6-2E9B383BBE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421B721-9E0E-44B3-81F0-8DB26BEC500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389C77DC-20CE-F0D3-DB5F-93569AF404E4}"/>
              </a:ext>
            </a:extLst>
          </p:cNvPr>
          <p:cNvSpPr>
            <a:spLocks noGrp="1"/>
          </p:cNvSpPr>
          <p:nvPr>
            <p:ph type="dt" sz="half" idx="10"/>
          </p:nvPr>
        </p:nvSpPr>
        <p:spPr/>
        <p:txBody>
          <a:bodyPr/>
          <a:lstStyle/>
          <a:p>
            <a:fld id="{EDD767AC-886B-4982-9723-3A17F52ED7F8}" type="datetimeFigureOut">
              <a:rPr lang="nl-NL" smtClean="0"/>
              <a:t>13-6-2024</a:t>
            </a:fld>
            <a:endParaRPr lang="nl-NL"/>
          </a:p>
        </p:txBody>
      </p:sp>
      <p:sp>
        <p:nvSpPr>
          <p:cNvPr id="8" name="Tijdelijke aanduiding voor voettekst 7">
            <a:extLst>
              <a:ext uri="{FF2B5EF4-FFF2-40B4-BE49-F238E27FC236}">
                <a16:creationId xmlns:a16="http://schemas.microsoft.com/office/drawing/2014/main" id="{5D84B1D1-1CE3-DA7F-D994-6472E55942C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20C421A-9127-52AE-6985-DF2006D557C4}"/>
              </a:ext>
            </a:extLst>
          </p:cNvPr>
          <p:cNvSpPr>
            <a:spLocks noGrp="1"/>
          </p:cNvSpPr>
          <p:nvPr>
            <p:ph type="sldNum" sz="quarter" idx="12"/>
          </p:nvPr>
        </p:nvSpPr>
        <p:spPr/>
        <p:txBody>
          <a:bodyPr/>
          <a:lstStyle/>
          <a:p>
            <a:fld id="{ED4D84F3-A0F1-429E-AD96-68CB711D8EBD}" type="slidenum">
              <a:rPr lang="nl-NL" smtClean="0"/>
              <a:t>‹nr.›</a:t>
            </a:fld>
            <a:endParaRPr lang="nl-NL"/>
          </a:p>
        </p:txBody>
      </p:sp>
    </p:spTree>
    <p:extLst>
      <p:ext uri="{BB962C8B-B14F-4D97-AF65-F5344CB8AC3E}">
        <p14:creationId xmlns:p14="http://schemas.microsoft.com/office/powerpoint/2010/main" val="3653466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C5BFF0-CED5-3FDD-A667-43F02C9DE8D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3877B071-6F2A-741C-0786-7B703C11893A}"/>
              </a:ext>
            </a:extLst>
          </p:cNvPr>
          <p:cNvSpPr>
            <a:spLocks noGrp="1"/>
          </p:cNvSpPr>
          <p:nvPr>
            <p:ph type="dt" sz="half" idx="10"/>
          </p:nvPr>
        </p:nvSpPr>
        <p:spPr/>
        <p:txBody>
          <a:bodyPr/>
          <a:lstStyle/>
          <a:p>
            <a:fld id="{EDD767AC-886B-4982-9723-3A17F52ED7F8}" type="datetimeFigureOut">
              <a:rPr lang="nl-NL" smtClean="0"/>
              <a:t>13-6-2024</a:t>
            </a:fld>
            <a:endParaRPr lang="nl-NL"/>
          </a:p>
        </p:txBody>
      </p:sp>
      <p:sp>
        <p:nvSpPr>
          <p:cNvPr id="4" name="Tijdelijke aanduiding voor voettekst 3">
            <a:extLst>
              <a:ext uri="{FF2B5EF4-FFF2-40B4-BE49-F238E27FC236}">
                <a16:creationId xmlns:a16="http://schemas.microsoft.com/office/drawing/2014/main" id="{D85C6DF1-6BB1-3CDE-8AC2-B9CDCE094CF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82213529-A5A9-692B-6559-58EBA87822B3}"/>
              </a:ext>
            </a:extLst>
          </p:cNvPr>
          <p:cNvSpPr>
            <a:spLocks noGrp="1"/>
          </p:cNvSpPr>
          <p:nvPr>
            <p:ph type="sldNum" sz="quarter" idx="12"/>
          </p:nvPr>
        </p:nvSpPr>
        <p:spPr/>
        <p:txBody>
          <a:bodyPr/>
          <a:lstStyle/>
          <a:p>
            <a:fld id="{ED4D84F3-A0F1-429E-AD96-68CB711D8EBD}" type="slidenum">
              <a:rPr lang="nl-NL" smtClean="0"/>
              <a:t>‹nr.›</a:t>
            </a:fld>
            <a:endParaRPr lang="nl-NL"/>
          </a:p>
        </p:txBody>
      </p:sp>
    </p:spTree>
    <p:extLst>
      <p:ext uri="{BB962C8B-B14F-4D97-AF65-F5344CB8AC3E}">
        <p14:creationId xmlns:p14="http://schemas.microsoft.com/office/powerpoint/2010/main" val="257372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88B29C4-A668-3E0E-3D0A-6C684EDEA122}"/>
              </a:ext>
            </a:extLst>
          </p:cNvPr>
          <p:cNvSpPr>
            <a:spLocks noGrp="1"/>
          </p:cNvSpPr>
          <p:nvPr>
            <p:ph type="dt" sz="half" idx="10"/>
          </p:nvPr>
        </p:nvSpPr>
        <p:spPr/>
        <p:txBody>
          <a:bodyPr/>
          <a:lstStyle/>
          <a:p>
            <a:fld id="{EDD767AC-886B-4982-9723-3A17F52ED7F8}" type="datetimeFigureOut">
              <a:rPr lang="nl-NL" smtClean="0"/>
              <a:t>13-6-2024</a:t>
            </a:fld>
            <a:endParaRPr lang="nl-NL"/>
          </a:p>
        </p:txBody>
      </p:sp>
      <p:sp>
        <p:nvSpPr>
          <p:cNvPr id="3" name="Tijdelijke aanduiding voor voettekst 2">
            <a:extLst>
              <a:ext uri="{FF2B5EF4-FFF2-40B4-BE49-F238E27FC236}">
                <a16:creationId xmlns:a16="http://schemas.microsoft.com/office/drawing/2014/main" id="{97820D04-237F-D243-0689-F31A9825486F}"/>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1D4E03F-8822-3AFE-4136-498525B43020}"/>
              </a:ext>
            </a:extLst>
          </p:cNvPr>
          <p:cNvSpPr>
            <a:spLocks noGrp="1"/>
          </p:cNvSpPr>
          <p:nvPr>
            <p:ph type="sldNum" sz="quarter" idx="12"/>
          </p:nvPr>
        </p:nvSpPr>
        <p:spPr/>
        <p:txBody>
          <a:bodyPr/>
          <a:lstStyle/>
          <a:p>
            <a:fld id="{ED4D84F3-A0F1-429E-AD96-68CB711D8EBD}" type="slidenum">
              <a:rPr lang="nl-NL" smtClean="0"/>
              <a:t>‹nr.›</a:t>
            </a:fld>
            <a:endParaRPr lang="nl-NL"/>
          </a:p>
        </p:txBody>
      </p:sp>
    </p:spTree>
    <p:extLst>
      <p:ext uri="{BB962C8B-B14F-4D97-AF65-F5344CB8AC3E}">
        <p14:creationId xmlns:p14="http://schemas.microsoft.com/office/powerpoint/2010/main" val="189947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0C7B31-700D-2A2F-D970-3978A8824C3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5AFB04B-E3F6-1045-A30C-EC695966D4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2E19FE2-F29A-6D87-81FD-4AA464658A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1B834FD-AB12-6A3C-4A3A-98BF57A566C9}"/>
              </a:ext>
            </a:extLst>
          </p:cNvPr>
          <p:cNvSpPr>
            <a:spLocks noGrp="1"/>
          </p:cNvSpPr>
          <p:nvPr>
            <p:ph type="dt" sz="half" idx="10"/>
          </p:nvPr>
        </p:nvSpPr>
        <p:spPr/>
        <p:txBody>
          <a:bodyPr/>
          <a:lstStyle/>
          <a:p>
            <a:fld id="{EDD767AC-886B-4982-9723-3A17F52ED7F8}" type="datetimeFigureOut">
              <a:rPr lang="nl-NL" smtClean="0"/>
              <a:t>13-6-2024</a:t>
            </a:fld>
            <a:endParaRPr lang="nl-NL"/>
          </a:p>
        </p:txBody>
      </p:sp>
      <p:sp>
        <p:nvSpPr>
          <p:cNvPr id="6" name="Tijdelijke aanduiding voor voettekst 5">
            <a:extLst>
              <a:ext uri="{FF2B5EF4-FFF2-40B4-BE49-F238E27FC236}">
                <a16:creationId xmlns:a16="http://schemas.microsoft.com/office/drawing/2014/main" id="{3FEC0E18-28F4-77CD-F6A5-98992DED3EA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8F5BD2F-18A9-ACF5-3C5A-8A32BFBBDEBE}"/>
              </a:ext>
            </a:extLst>
          </p:cNvPr>
          <p:cNvSpPr>
            <a:spLocks noGrp="1"/>
          </p:cNvSpPr>
          <p:nvPr>
            <p:ph type="sldNum" sz="quarter" idx="12"/>
          </p:nvPr>
        </p:nvSpPr>
        <p:spPr/>
        <p:txBody>
          <a:bodyPr/>
          <a:lstStyle/>
          <a:p>
            <a:fld id="{ED4D84F3-A0F1-429E-AD96-68CB711D8EBD}" type="slidenum">
              <a:rPr lang="nl-NL" smtClean="0"/>
              <a:t>‹nr.›</a:t>
            </a:fld>
            <a:endParaRPr lang="nl-NL"/>
          </a:p>
        </p:txBody>
      </p:sp>
    </p:spTree>
    <p:extLst>
      <p:ext uri="{BB962C8B-B14F-4D97-AF65-F5344CB8AC3E}">
        <p14:creationId xmlns:p14="http://schemas.microsoft.com/office/powerpoint/2010/main" val="1474142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ABD262-9D21-ABC0-DBCF-9365B07156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0F1705E2-3630-0B58-603F-F81A9460BB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685AC52-C845-E152-DFB5-F560808EE8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5948C4F-DF8D-9B8D-7427-7B0899248740}"/>
              </a:ext>
            </a:extLst>
          </p:cNvPr>
          <p:cNvSpPr>
            <a:spLocks noGrp="1"/>
          </p:cNvSpPr>
          <p:nvPr>
            <p:ph type="dt" sz="half" idx="10"/>
          </p:nvPr>
        </p:nvSpPr>
        <p:spPr/>
        <p:txBody>
          <a:bodyPr/>
          <a:lstStyle/>
          <a:p>
            <a:fld id="{EDD767AC-886B-4982-9723-3A17F52ED7F8}" type="datetimeFigureOut">
              <a:rPr lang="nl-NL" smtClean="0"/>
              <a:t>13-6-2024</a:t>
            </a:fld>
            <a:endParaRPr lang="nl-NL"/>
          </a:p>
        </p:txBody>
      </p:sp>
      <p:sp>
        <p:nvSpPr>
          <p:cNvPr id="6" name="Tijdelijke aanduiding voor voettekst 5">
            <a:extLst>
              <a:ext uri="{FF2B5EF4-FFF2-40B4-BE49-F238E27FC236}">
                <a16:creationId xmlns:a16="http://schemas.microsoft.com/office/drawing/2014/main" id="{2F0B7B22-5E91-D8DE-A5CD-D040DEAD264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50D6730-32AB-2AB6-0162-CB9211B97B1D}"/>
              </a:ext>
            </a:extLst>
          </p:cNvPr>
          <p:cNvSpPr>
            <a:spLocks noGrp="1"/>
          </p:cNvSpPr>
          <p:nvPr>
            <p:ph type="sldNum" sz="quarter" idx="12"/>
          </p:nvPr>
        </p:nvSpPr>
        <p:spPr/>
        <p:txBody>
          <a:bodyPr/>
          <a:lstStyle/>
          <a:p>
            <a:fld id="{ED4D84F3-A0F1-429E-AD96-68CB711D8EBD}" type="slidenum">
              <a:rPr lang="nl-NL" smtClean="0"/>
              <a:t>‹nr.›</a:t>
            </a:fld>
            <a:endParaRPr lang="nl-NL"/>
          </a:p>
        </p:txBody>
      </p:sp>
    </p:spTree>
    <p:extLst>
      <p:ext uri="{BB962C8B-B14F-4D97-AF65-F5344CB8AC3E}">
        <p14:creationId xmlns:p14="http://schemas.microsoft.com/office/powerpoint/2010/main" val="401495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61EAA28-B70C-FAA2-B882-7F1493740E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51B94E8-FDAA-2DB6-3AB9-0DEEFF2B0A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F894546-2A92-3979-0DAB-46076E25B1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D767AC-886B-4982-9723-3A17F52ED7F8}" type="datetimeFigureOut">
              <a:rPr lang="nl-NL" smtClean="0"/>
              <a:t>13-6-2024</a:t>
            </a:fld>
            <a:endParaRPr lang="nl-NL"/>
          </a:p>
        </p:txBody>
      </p:sp>
      <p:sp>
        <p:nvSpPr>
          <p:cNvPr id="5" name="Tijdelijke aanduiding voor voettekst 4">
            <a:extLst>
              <a:ext uri="{FF2B5EF4-FFF2-40B4-BE49-F238E27FC236}">
                <a16:creationId xmlns:a16="http://schemas.microsoft.com/office/drawing/2014/main" id="{8EE39222-7D35-B3A4-6CE3-CDC16C31F9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BB9DC81-D360-0135-8B20-F8583A3D88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4D84F3-A0F1-429E-AD96-68CB711D8EBD}" type="slidenum">
              <a:rPr lang="nl-NL" smtClean="0"/>
              <a:t>‹nr.›</a:t>
            </a:fld>
            <a:endParaRPr lang="nl-NL"/>
          </a:p>
        </p:txBody>
      </p:sp>
    </p:spTree>
    <p:extLst>
      <p:ext uri="{BB962C8B-B14F-4D97-AF65-F5344CB8AC3E}">
        <p14:creationId xmlns:p14="http://schemas.microsoft.com/office/powerpoint/2010/main" val="1494566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842DB2-C3D3-DBB9-8EB2-858F9F423BB0}"/>
              </a:ext>
            </a:extLst>
          </p:cNvPr>
          <p:cNvSpPr>
            <a:spLocks noGrp="1"/>
          </p:cNvSpPr>
          <p:nvPr>
            <p:ph type="ctrTitle"/>
          </p:nvPr>
        </p:nvSpPr>
        <p:spPr/>
        <p:txBody>
          <a:bodyPr/>
          <a:lstStyle/>
          <a:p>
            <a:r>
              <a:rPr lang="nl-NL" dirty="0"/>
              <a:t>Knooppunten jeugdhulp</a:t>
            </a:r>
          </a:p>
        </p:txBody>
      </p:sp>
      <p:sp>
        <p:nvSpPr>
          <p:cNvPr id="3" name="Ondertitel 2">
            <a:extLst>
              <a:ext uri="{FF2B5EF4-FFF2-40B4-BE49-F238E27FC236}">
                <a16:creationId xmlns:a16="http://schemas.microsoft.com/office/drawing/2014/main" id="{B4525C91-E8E9-4A58-14CB-6784316D6B69}"/>
              </a:ext>
            </a:extLst>
          </p:cNvPr>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224761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3E22833-CB83-3A0A-EB63-C1F647933148}"/>
              </a:ext>
            </a:extLst>
          </p:cNvPr>
          <p:cNvSpPr>
            <a:spLocks noGrp="1"/>
          </p:cNvSpPr>
          <p:nvPr>
            <p:ph idx="1"/>
          </p:nvPr>
        </p:nvSpPr>
        <p:spPr>
          <a:xfrm>
            <a:off x="838200" y="961559"/>
            <a:ext cx="10515600" cy="4351338"/>
          </a:xfrm>
        </p:spPr>
        <p:txBody>
          <a:bodyPr>
            <a:normAutofit fontScale="92500" lnSpcReduction="20000"/>
          </a:bodyPr>
          <a:lstStyle/>
          <a:p>
            <a:pPr marL="0" indent="0">
              <a:buNone/>
            </a:pPr>
            <a:r>
              <a:rPr lang="nl-NL" dirty="0"/>
              <a:t>Voor 2023</a:t>
            </a:r>
          </a:p>
          <a:p>
            <a:r>
              <a:rPr lang="nl-NL" dirty="0"/>
              <a:t>GRJR enige opdrachtgever in de regio</a:t>
            </a:r>
          </a:p>
          <a:p>
            <a:r>
              <a:rPr lang="nl-NL" dirty="0"/>
              <a:t>Lokale inzet hulp zeer beperkt </a:t>
            </a:r>
          </a:p>
          <a:p>
            <a:r>
              <a:rPr lang="nl-NL" dirty="0"/>
              <a:t>Samenwerking niet op structurele basis</a:t>
            </a:r>
          </a:p>
          <a:p>
            <a:pPr marL="0" indent="0">
              <a:buNone/>
            </a:pPr>
            <a:endParaRPr lang="nl-NL" dirty="0"/>
          </a:p>
          <a:p>
            <a:pPr marL="0" indent="0">
              <a:buNone/>
            </a:pPr>
            <a:r>
              <a:rPr lang="nl-NL" dirty="0"/>
              <a:t>Vanaf 2023:</a:t>
            </a:r>
          </a:p>
          <a:p>
            <a:r>
              <a:rPr lang="nl-NL" dirty="0"/>
              <a:t>Lokale contracten (1a/1b)</a:t>
            </a:r>
          </a:p>
          <a:p>
            <a:r>
              <a:rPr lang="nl-NL" dirty="0"/>
              <a:t>1a vijf partijen gegund </a:t>
            </a:r>
          </a:p>
          <a:p>
            <a:r>
              <a:rPr lang="nl-NL" dirty="0"/>
              <a:t>Opdracht lokale GGZ zorg/aansluiting wijkteams</a:t>
            </a:r>
          </a:p>
          <a:p>
            <a:r>
              <a:rPr lang="nl-NL" dirty="0"/>
              <a:t>Client kan terecht </a:t>
            </a:r>
            <a:r>
              <a:rPr lang="nl-NL" dirty="0" err="1"/>
              <a:t>voor’midden</a:t>
            </a:r>
            <a:r>
              <a:rPr lang="nl-NL" dirty="0"/>
              <a:t> GGZ’</a:t>
            </a:r>
          </a:p>
        </p:txBody>
      </p:sp>
    </p:spTree>
    <p:extLst>
      <p:ext uri="{BB962C8B-B14F-4D97-AF65-F5344CB8AC3E}">
        <p14:creationId xmlns:p14="http://schemas.microsoft.com/office/powerpoint/2010/main" val="2157513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0FE280-FF59-B660-8727-AE821FE5B3E1}"/>
              </a:ext>
            </a:extLst>
          </p:cNvPr>
          <p:cNvSpPr>
            <a:spLocks noGrp="1"/>
          </p:cNvSpPr>
          <p:nvPr>
            <p:ph type="title"/>
          </p:nvPr>
        </p:nvSpPr>
        <p:spPr/>
        <p:txBody>
          <a:bodyPr/>
          <a:lstStyle/>
          <a:p>
            <a:r>
              <a:rPr lang="nl-NL" dirty="0"/>
              <a:t>Stand van zaken</a:t>
            </a:r>
          </a:p>
        </p:txBody>
      </p:sp>
      <p:sp>
        <p:nvSpPr>
          <p:cNvPr id="3" name="Tijdelijke aanduiding voor inhoud 2">
            <a:extLst>
              <a:ext uri="{FF2B5EF4-FFF2-40B4-BE49-F238E27FC236}">
                <a16:creationId xmlns:a16="http://schemas.microsoft.com/office/drawing/2014/main" id="{D36CA674-5FB4-3921-4C43-84C534BC03D0}"/>
              </a:ext>
            </a:extLst>
          </p:cNvPr>
          <p:cNvSpPr>
            <a:spLocks noGrp="1"/>
          </p:cNvSpPr>
          <p:nvPr>
            <p:ph idx="1"/>
          </p:nvPr>
        </p:nvSpPr>
        <p:spPr/>
        <p:txBody>
          <a:bodyPr>
            <a:normAutofit/>
          </a:bodyPr>
          <a:lstStyle/>
          <a:p>
            <a:r>
              <a:rPr lang="nl-NL" sz="2000" dirty="0" err="1"/>
              <a:t>Eleos</a:t>
            </a:r>
            <a:r>
              <a:rPr lang="nl-NL" sz="2000" dirty="0"/>
              <a:t>, Fier, Mentaal Beter, PKJP en Youz/</a:t>
            </a:r>
            <a:r>
              <a:rPr lang="nl-NL" sz="2000" dirty="0" err="1"/>
              <a:t>Enver</a:t>
            </a:r>
            <a:r>
              <a:rPr lang="nl-NL" sz="2000" dirty="0"/>
              <a:t> zijn gecontracteerd in perceel 1a. Hierin zijn de twee laagste treden vanuit het regionale contract naar het lokale contract gegaan</a:t>
            </a:r>
          </a:p>
          <a:p>
            <a:r>
              <a:rPr lang="nl-NL" sz="2000" dirty="0"/>
              <a:t>Genoemde partijen zijn vanaf begin dit jaar, deels met begeleiding van Berenschot en in goed overleg met de gemeente Rotterdam, bezig afspraken te maken over de inrichting van dit perceel. Intussen wordt er wel zorg geleverd in perceel 1a</a:t>
            </a:r>
          </a:p>
          <a:p>
            <a:r>
              <a:rPr lang="nl-NL" sz="2000" dirty="0"/>
              <a:t>Gedurende de overleggen is besloten om een gezamenlijk instroompunt in te richten waarin casuïstiek verdeeld wordt naar een van de partijen op basis van wens client, afstand en wachttijd</a:t>
            </a:r>
          </a:p>
          <a:p>
            <a:r>
              <a:rPr lang="nl-NL" sz="2000" dirty="0"/>
              <a:t>Door deze verdeling is de verwachting dat beschikbare zorg eerder en efficiënter ingezet kan worden. En dat er eerder een ander aanbod gedaan kan worden (</a:t>
            </a:r>
            <a:r>
              <a:rPr lang="nl-NL" sz="2000" dirty="0" err="1"/>
              <a:t>b.v</a:t>
            </a:r>
            <a:r>
              <a:rPr lang="nl-NL" sz="2000" dirty="0"/>
              <a:t> voorliggend veld of consult)</a:t>
            </a:r>
          </a:p>
          <a:p>
            <a:r>
              <a:rPr lang="nl-NL" sz="2000" dirty="0"/>
              <a:t>Proces loopt nu, in een regiegroep en drie werkgroepen zijn de vertegenwoordigers van genoemde organisaties bezig met de uitwerking met als doel om op 1 januari te starten met de centrale instroom, zorg in perceel 1a wordt al geboden</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1219401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31269B-1BEB-C451-4511-B913A88978FD}"/>
              </a:ext>
            </a:extLst>
          </p:cNvPr>
          <p:cNvSpPr>
            <a:spLocks noGrp="1"/>
          </p:cNvSpPr>
          <p:nvPr>
            <p:ph type="title"/>
          </p:nvPr>
        </p:nvSpPr>
        <p:spPr/>
        <p:txBody>
          <a:bodyPr/>
          <a:lstStyle/>
          <a:p>
            <a:r>
              <a:rPr lang="nl-NL" dirty="0"/>
              <a:t>Huidige situatie</a:t>
            </a:r>
          </a:p>
        </p:txBody>
      </p:sp>
      <p:sp>
        <p:nvSpPr>
          <p:cNvPr id="4" name="Rechthoek 3">
            <a:extLst>
              <a:ext uri="{FF2B5EF4-FFF2-40B4-BE49-F238E27FC236}">
                <a16:creationId xmlns:a16="http://schemas.microsoft.com/office/drawing/2014/main" id="{5A7AE9A0-D8D0-09E8-D96D-EA1A473EB4B6}"/>
              </a:ext>
            </a:extLst>
          </p:cNvPr>
          <p:cNvSpPr/>
          <p:nvPr/>
        </p:nvSpPr>
        <p:spPr>
          <a:xfrm>
            <a:off x="1656477" y="1967218"/>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Client</a:t>
            </a:r>
          </a:p>
        </p:txBody>
      </p:sp>
      <p:sp>
        <p:nvSpPr>
          <p:cNvPr id="5" name="Rechthoek 4">
            <a:extLst>
              <a:ext uri="{FF2B5EF4-FFF2-40B4-BE49-F238E27FC236}">
                <a16:creationId xmlns:a16="http://schemas.microsoft.com/office/drawing/2014/main" id="{ADBE5E4F-1E01-5A75-9F86-670FB2DC287A}"/>
              </a:ext>
            </a:extLst>
          </p:cNvPr>
          <p:cNvSpPr/>
          <p:nvPr/>
        </p:nvSpPr>
        <p:spPr>
          <a:xfrm>
            <a:off x="3061982" y="1967219"/>
            <a:ext cx="1090568"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Huisarts</a:t>
            </a:r>
          </a:p>
        </p:txBody>
      </p:sp>
      <p:sp>
        <p:nvSpPr>
          <p:cNvPr id="6" name="Rechthoek 5">
            <a:extLst>
              <a:ext uri="{FF2B5EF4-FFF2-40B4-BE49-F238E27FC236}">
                <a16:creationId xmlns:a16="http://schemas.microsoft.com/office/drawing/2014/main" id="{B3AEF8F4-E085-C144-F37C-97C07C5A65FC}"/>
              </a:ext>
            </a:extLst>
          </p:cNvPr>
          <p:cNvSpPr/>
          <p:nvPr/>
        </p:nvSpPr>
        <p:spPr>
          <a:xfrm>
            <a:off x="4541242" y="2644794"/>
            <a:ext cx="2262230" cy="674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Wachtlijst systeem aanbieder</a:t>
            </a:r>
          </a:p>
        </p:txBody>
      </p:sp>
      <p:sp>
        <p:nvSpPr>
          <p:cNvPr id="7" name="Rechthoek 6">
            <a:extLst>
              <a:ext uri="{FF2B5EF4-FFF2-40B4-BE49-F238E27FC236}">
                <a16:creationId xmlns:a16="http://schemas.microsoft.com/office/drawing/2014/main" id="{43319F75-4620-D2F3-9694-4E50DF9826B7}"/>
              </a:ext>
            </a:extLst>
          </p:cNvPr>
          <p:cNvSpPr/>
          <p:nvPr/>
        </p:nvSpPr>
        <p:spPr>
          <a:xfrm>
            <a:off x="4061670" y="5195389"/>
            <a:ext cx="3221373"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Nee: Aanbieder verdeelt in netwerk waar mogelijk naar perceel 1a/1b</a:t>
            </a:r>
          </a:p>
        </p:txBody>
      </p:sp>
      <p:cxnSp>
        <p:nvCxnSpPr>
          <p:cNvPr id="9" name="Rechte verbindingslijn met pijl 8">
            <a:extLst>
              <a:ext uri="{FF2B5EF4-FFF2-40B4-BE49-F238E27FC236}">
                <a16:creationId xmlns:a16="http://schemas.microsoft.com/office/drawing/2014/main" id="{35036F14-62D5-8012-91BF-AEA75FA94523}"/>
              </a:ext>
            </a:extLst>
          </p:cNvPr>
          <p:cNvCxnSpPr>
            <a:cxnSpLocks/>
            <a:stCxn id="4" idx="3"/>
            <a:endCxn id="5" idx="1"/>
          </p:cNvCxnSpPr>
          <p:nvPr/>
        </p:nvCxnSpPr>
        <p:spPr>
          <a:xfrm>
            <a:off x="2570877" y="2195818"/>
            <a:ext cx="49110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uit 16">
            <a:extLst>
              <a:ext uri="{FF2B5EF4-FFF2-40B4-BE49-F238E27FC236}">
                <a16:creationId xmlns:a16="http://schemas.microsoft.com/office/drawing/2014/main" id="{766B848E-20A2-AA2F-98C5-2B0E51BD07DB}"/>
              </a:ext>
            </a:extLst>
          </p:cNvPr>
          <p:cNvSpPr/>
          <p:nvPr/>
        </p:nvSpPr>
        <p:spPr>
          <a:xfrm>
            <a:off x="4750618" y="3744421"/>
            <a:ext cx="1843478" cy="9144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Urgent?</a:t>
            </a:r>
          </a:p>
        </p:txBody>
      </p:sp>
      <p:cxnSp>
        <p:nvCxnSpPr>
          <p:cNvPr id="19" name="Rechte verbindingslijn met pijl 18">
            <a:extLst>
              <a:ext uri="{FF2B5EF4-FFF2-40B4-BE49-F238E27FC236}">
                <a16:creationId xmlns:a16="http://schemas.microsoft.com/office/drawing/2014/main" id="{E968271D-35D6-4B08-CFE5-919D14F066A5}"/>
              </a:ext>
            </a:extLst>
          </p:cNvPr>
          <p:cNvCxnSpPr>
            <a:cxnSpLocks/>
            <a:stCxn id="17" idx="2"/>
            <a:endCxn id="7" idx="0"/>
          </p:cNvCxnSpPr>
          <p:nvPr/>
        </p:nvCxnSpPr>
        <p:spPr>
          <a:xfrm>
            <a:off x="5672357" y="4658821"/>
            <a:ext cx="0" cy="5365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hthoek 19">
            <a:extLst>
              <a:ext uri="{FF2B5EF4-FFF2-40B4-BE49-F238E27FC236}">
                <a16:creationId xmlns:a16="http://schemas.microsoft.com/office/drawing/2014/main" id="{0F54BAB6-E607-8559-FF54-216E9EC9FB1C}"/>
              </a:ext>
            </a:extLst>
          </p:cNvPr>
          <p:cNvSpPr/>
          <p:nvPr/>
        </p:nvSpPr>
        <p:spPr>
          <a:xfrm>
            <a:off x="9470473" y="3744421"/>
            <a:ext cx="1484851"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 Aanbieder start zorg</a:t>
            </a:r>
          </a:p>
        </p:txBody>
      </p:sp>
      <p:cxnSp>
        <p:nvCxnSpPr>
          <p:cNvPr id="22" name="Rechte verbindingslijn met pijl 21">
            <a:extLst>
              <a:ext uri="{FF2B5EF4-FFF2-40B4-BE49-F238E27FC236}">
                <a16:creationId xmlns:a16="http://schemas.microsoft.com/office/drawing/2014/main" id="{BACBBA17-8702-1207-DB3E-FDE8498089DA}"/>
              </a:ext>
            </a:extLst>
          </p:cNvPr>
          <p:cNvCxnSpPr>
            <a:cxnSpLocks/>
            <a:stCxn id="17" idx="3"/>
            <a:endCxn id="20" idx="1"/>
          </p:cNvCxnSpPr>
          <p:nvPr/>
        </p:nvCxnSpPr>
        <p:spPr>
          <a:xfrm>
            <a:off x="6594096" y="4201621"/>
            <a:ext cx="287637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Rechte verbindingslijn met pijl 29">
            <a:extLst>
              <a:ext uri="{FF2B5EF4-FFF2-40B4-BE49-F238E27FC236}">
                <a16:creationId xmlns:a16="http://schemas.microsoft.com/office/drawing/2014/main" id="{0613ECF6-A513-A288-9B4C-493E28D8DD34}"/>
              </a:ext>
            </a:extLst>
          </p:cNvPr>
          <p:cNvCxnSpPr>
            <a:cxnSpLocks/>
            <a:stCxn id="6" idx="2"/>
            <a:endCxn id="17" idx="0"/>
          </p:cNvCxnSpPr>
          <p:nvPr/>
        </p:nvCxnSpPr>
        <p:spPr>
          <a:xfrm>
            <a:off x="5672357" y="3319778"/>
            <a:ext cx="0" cy="4246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Rechthoek 34">
            <a:extLst>
              <a:ext uri="{FF2B5EF4-FFF2-40B4-BE49-F238E27FC236}">
                <a16:creationId xmlns:a16="http://schemas.microsoft.com/office/drawing/2014/main" id="{51F1AAED-4796-D6D4-EA8F-30133722576C}"/>
              </a:ext>
            </a:extLst>
          </p:cNvPr>
          <p:cNvSpPr/>
          <p:nvPr/>
        </p:nvSpPr>
        <p:spPr>
          <a:xfrm>
            <a:off x="7650760" y="2644790"/>
            <a:ext cx="1585519" cy="674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Wijkteam/GI</a:t>
            </a:r>
          </a:p>
        </p:txBody>
      </p:sp>
      <p:cxnSp>
        <p:nvCxnSpPr>
          <p:cNvPr id="37" name="Rechte verbindingslijn met pijl 36">
            <a:extLst>
              <a:ext uri="{FF2B5EF4-FFF2-40B4-BE49-F238E27FC236}">
                <a16:creationId xmlns:a16="http://schemas.microsoft.com/office/drawing/2014/main" id="{7370677A-F4A0-7973-F733-6C0D809BC2B4}"/>
              </a:ext>
            </a:extLst>
          </p:cNvPr>
          <p:cNvCxnSpPr>
            <a:cxnSpLocks/>
            <a:stCxn id="35" idx="1"/>
          </p:cNvCxnSpPr>
          <p:nvPr/>
        </p:nvCxnSpPr>
        <p:spPr>
          <a:xfrm flipH="1">
            <a:off x="6803472" y="2982282"/>
            <a:ext cx="847288" cy="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Rechthoek 38">
            <a:extLst>
              <a:ext uri="{FF2B5EF4-FFF2-40B4-BE49-F238E27FC236}">
                <a16:creationId xmlns:a16="http://schemas.microsoft.com/office/drawing/2014/main" id="{E06A5052-A9FF-2E86-4FC1-D22DB7AE9ECE}"/>
              </a:ext>
            </a:extLst>
          </p:cNvPr>
          <p:cNvSpPr/>
          <p:nvPr/>
        </p:nvSpPr>
        <p:spPr>
          <a:xfrm>
            <a:off x="2044469" y="2644794"/>
            <a:ext cx="1416343" cy="6749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Zorgdomein</a:t>
            </a:r>
          </a:p>
        </p:txBody>
      </p:sp>
      <p:cxnSp>
        <p:nvCxnSpPr>
          <p:cNvPr id="41" name="Rechte verbindingslijn met pijl 40">
            <a:extLst>
              <a:ext uri="{FF2B5EF4-FFF2-40B4-BE49-F238E27FC236}">
                <a16:creationId xmlns:a16="http://schemas.microsoft.com/office/drawing/2014/main" id="{9230CD26-D6EE-BE3B-2997-8B1D3E2CA246}"/>
              </a:ext>
            </a:extLst>
          </p:cNvPr>
          <p:cNvCxnSpPr>
            <a:cxnSpLocks/>
            <a:stCxn id="39" idx="0"/>
          </p:cNvCxnSpPr>
          <p:nvPr/>
        </p:nvCxnSpPr>
        <p:spPr>
          <a:xfrm flipH="1">
            <a:off x="2752640" y="2644794"/>
            <a:ext cx="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Rechte verbindingslijn met pijl 43">
            <a:extLst>
              <a:ext uri="{FF2B5EF4-FFF2-40B4-BE49-F238E27FC236}">
                <a16:creationId xmlns:a16="http://schemas.microsoft.com/office/drawing/2014/main" id="{BB77A6FB-CDEB-0944-1B40-0797F45C3BF5}"/>
              </a:ext>
            </a:extLst>
          </p:cNvPr>
          <p:cNvCxnSpPr>
            <a:cxnSpLocks/>
            <a:endCxn id="39" idx="0"/>
          </p:cNvCxnSpPr>
          <p:nvPr/>
        </p:nvCxnSpPr>
        <p:spPr>
          <a:xfrm flipH="1">
            <a:off x="2752641" y="2315198"/>
            <a:ext cx="835751" cy="3295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Rechte verbindingslijn met pijl 46">
            <a:extLst>
              <a:ext uri="{FF2B5EF4-FFF2-40B4-BE49-F238E27FC236}">
                <a16:creationId xmlns:a16="http://schemas.microsoft.com/office/drawing/2014/main" id="{1439FD32-8ED4-C7AE-8F8B-1C7ECB8114E7}"/>
              </a:ext>
            </a:extLst>
          </p:cNvPr>
          <p:cNvCxnSpPr>
            <a:cxnSpLocks/>
            <a:endCxn id="6" idx="1"/>
          </p:cNvCxnSpPr>
          <p:nvPr/>
        </p:nvCxnSpPr>
        <p:spPr>
          <a:xfrm flipV="1">
            <a:off x="3506598" y="2982286"/>
            <a:ext cx="103464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55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B88B1-0869-797D-BDBA-52037C84AA68}"/>
              </a:ext>
            </a:extLst>
          </p:cNvPr>
          <p:cNvSpPr>
            <a:spLocks noGrp="1"/>
          </p:cNvSpPr>
          <p:nvPr>
            <p:ph type="title"/>
          </p:nvPr>
        </p:nvSpPr>
        <p:spPr/>
        <p:txBody>
          <a:bodyPr/>
          <a:lstStyle/>
          <a:p>
            <a:r>
              <a:rPr lang="nl-NL" dirty="0" err="1"/>
              <a:t>Overgangs</a:t>
            </a:r>
            <a:r>
              <a:rPr lang="nl-NL" dirty="0"/>
              <a:t> situatie</a:t>
            </a:r>
          </a:p>
        </p:txBody>
      </p:sp>
      <p:sp>
        <p:nvSpPr>
          <p:cNvPr id="4" name="Rechthoek 3">
            <a:extLst>
              <a:ext uri="{FF2B5EF4-FFF2-40B4-BE49-F238E27FC236}">
                <a16:creationId xmlns:a16="http://schemas.microsoft.com/office/drawing/2014/main" id="{972D7180-D6E0-FE2A-76D4-585F19016233}"/>
              </a:ext>
            </a:extLst>
          </p:cNvPr>
          <p:cNvSpPr/>
          <p:nvPr/>
        </p:nvSpPr>
        <p:spPr>
          <a:xfrm>
            <a:off x="1547271" y="2988068"/>
            <a:ext cx="1406206" cy="491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Ingang </a:t>
            </a:r>
            <a:r>
              <a:rPr lang="nl-NL" dirty="0" err="1"/>
              <a:t>Eleos</a:t>
            </a:r>
            <a:endParaRPr lang="nl-NL" dirty="0"/>
          </a:p>
        </p:txBody>
      </p:sp>
      <p:sp>
        <p:nvSpPr>
          <p:cNvPr id="6" name="Rechthoek 5">
            <a:extLst>
              <a:ext uri="{FF2B5EF4-FFF2-40B4-BE49-F238E27FC236}">
                <a16:creationId xmlns:a16="http://schemas.microsoft.com/office/drawing/2014/main" id="{7C1A7823-AB5F-B50C-6535-C3AD3B8237A2}"/>
              </a:ext>
            </a:extLst>
          </p:cNvPr>
          <p:cNvSpPr/>
          <p:nvPr/>
        </p:nvSpPr>
        <p:spPr>
          <a:xfrm>
            <a:off x="3195873" y="2988068"/>
            <a:ext cx="1819374" cy="491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Ingang Fier</a:t>
            </a:r>
          </a:p>
        </p:txBody>
      </p:sp>
      <p:sp>
        <p:nvSpPr>
          <p:cNvPr id="8" name="Rechthoek 7">
            <a:extLst>
              <a:ext uri="{FF2B5EF4-FFF2-40B4-BE49-F238E27FC236}">
                <a16:creationId xmlns:a16="http://schemas.microsoft.com/office/drawing/2014/main" id="{3719D0D6-8FD1-7401-5152-7FE69B63E62E}"/>
              </a:ext>
            </a:extLst>
          </p:cNvPr>
          <p:cNvSpPr/>
          <p:nvPr/>
        </p:nvSpPr>
        <p:spPr>
          <a:xfrm>
            <a:off x="5257643" y="2988068"/>
            <a:ext cx="1667301" cy="491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Ingang Mentaal Beter</a:t>
            </a:r>
          </a:p>
        </p:txBody>
      </p:sp>
      <p:sp>
        <p:nvSpPr>
          <p:cNvPr id="9" name="Rechthoek 8">
            <a:extLst>
              <a:ext uri="{FF2B5EF4-FFF2-40B4-BE49-F238E27FC236}">
                <a16:creationId xmlns:a16="http://schemas.microsoft.com/office/drawing/2014/main" id="{19190277-6705-CEF0-B577-47B96B42CAB5}"/>
              </a:ext>
            </a:extLst>
          </p:cNvPr>
          <p:cNvSpPr/>
          <p:nvPr/>
        </p:nvSpPr>
        <p:spPr>
          <a:xfrm>
            <a:off x="7167340" y="2988067"/>
            <a:ext cx="914400" cy="491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Ingang PKJP</a:t>
            </a:r>
          </a:p>
        </p:txBody>
      </p:sp>
      <p:sp>
        <p:nvSpPr>
          <p:cNvPr id="10" name="Rechthoek 9">
            <a:extLst>
              <a:ext uri="{FF2B5EF4-FFF2-40B4-BE49-F238E27FC236}">
                <a16:creationId xmlns:a16="http://schemas.microsoft.com/office/drawing/2014/main" id="{1F79264B-959C-83AA-3170-06C7660F277D}"/>
              </a:ext>
            </a:extLst>
          </p:cNvPr>
          <p:cNvSpPr/>
          <p:nvPr/>
        </p:nvSpPr>
        <p:spPr>
          <a:xfrm>
            <a:off x="8368217" y="2988067"/>
            <a:ext cx="914400" cy="491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Ingang Youz</a:t>
            </a:r>
          </a:p>
        </p:txBody>
      </p:sp>
      <p:sp>
        <p:nvSpPr>
          <p:cNvPr id="11" name="Rechthoek 10">
            <a:extLst>
              <a:ext uri="{FF2B5EF4-FFF2-40B4-BE49-F238E27FC236}">
                <a16:creationId xmlns:a16="http://schemas.microsoft.com/office/drawing/2014/main" id="{CD2B3994-08EB-17E3-6F7A-323491049187}"/>
              </a:ext>
            </a:extLst>
          </p:cNvPr>
          <p:cNvSpPr/>
          <p:nvPr/>
        </p:nvSpPr>
        <p:spPr>
          <a:xfrm>
            <a:off x="3893006" y="1791419"/>
            <a:ext cx="988511" cy="3634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Huisarts</a:t>
            </a:r>
          </a:p>
        </p:txBody>
      </p:sp>
      <p:sp>
        <p:nvSpPr>
          <p:cNvPr id="12" name="Rechthoek 11">
            <a:extLst>
              <a:ext uri="{FF2B5EF4-FFF2-40B4-BE49-F238E27FC236}">
                <a16:creationId xmlns:a16="http://schemas.microsoft.com/office/drawing/2014/main" id="{87CC9AA2-1323-A515-5F1E-51D5EAAF2474}"/>
              </a:ext>
            </a:extLst>
          </p:cNvPr>
          <p:cNvSpPr/>
          <p:nvPr/>
        </p:nvSpPr>
        <p:spPr>
          <a:xfrm>
            <a:off x="2147582" y="1767018"/>
            <a:ext cx="914400" cy="372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Client </a:t>
            </a:r>
          </a:p>
        </p:txBody>
      </p:sp>
      <p:cxnSp>
        <p:nvCxnSpPr>
          <p:cNvPr id="14" name="Rechte verbindingslijn met pijl 13">
            <a:extLst>
              <a:ext uri="{FF2B5EF4-FFF2-40B4-BE49-F238E27FC236}">
                <a16:creationId xmlns:a16="http://schemas.microsoft.com/office/drawing/2014/main" id="{7661AA2D-0EFF-1DB4-2C80-A8B86D6E0725}"/>
              </a:ext>
            </a:extLst>
          </p:cNvPr>
          <p:cNvCxnSpPr>
            <a:cxnSpLocks/>
          </p:cNvCxnSpPr>
          <p:nvPr/>
        </p:nvCxnSpPr>
        <p:spPr>
          <a:xfrm>
            <a:off x="3078322" y="1936963"/>
            <a:ext cx="814684" cy="8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hthoek 15">
            <a:extLst>
              <a:ext uri="{FF2B5EF4-FFF2-40B4-BE49-F238E27FC236}">
                <a16:creationId xmlns:a16="http://schemas.microsoft.com/office/drawing/2014/main" id="{E3497BB0-B286-9E56-F285-31DA759BE800}"/>
              </a:ext>
            </a:extLst>
          </p:cNvPr>
          <p:cNvSpPr/>
          <p:nvPr/>
        </p:nvSpPr>
        <p:spPr>
          <a:xfrm>
            <a:off x="5381975" y="1801217"/>
            <a:ext cx="1402355" cy="3380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Zorgdomein</a:t>
            </a:r>
          </a:p>
        </p:txBody>
      </p:sp>
      <p:cxnSp>
        <p:nvCxnSpPr>
          <p:cNvPr id="18" name="Rechte verbindingslijn met pijl 17">
            <a:extLst>
              <a:ext uri="{FF2B5EF4-FFF2-40B4-BE49-F238E27FC236}">
                <a16:creationId xmlns:a16="http://schemas.microsoft.com/office/drawing/2014/main" id="{A78B82ED-3AC0-E198-9DBC-5453C79596D5}"/>
              </a:ext>
            </a:extLst>
          </p:cNvPr>
          <p:cNvCxnSpPr>
            <a:cxnSpLocks/>
            <a:endCxn id="16" idx="1"/>
          </p:cNvCxnSpPr>
          <p:nvPr/>
        </p:nvCxnSpPr>
        <p:spPr>
          <a:xfrm>
            <a:off x="4857619" y="1965851"/>
            <a:ext cx="524356" cy="43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Rechte verbindingslijn met pijl 25">
            <a:extLst>
              <a:ext uri="{FF2B5EF4-FFF2-40B4-BE49-F238E27FC236}">
                <a16:creationId xmlns:a16="http://schemas.microsoft.com/office/drawing/2014/main" id="{B462973B-B293-30CD-1A86-1E937C63EA96}"/>
              </a:ext>
            </a:extLst>
          </p:cNvPr>
          <p:cNvCxnSpPr>
            <a:cxnSpLocks/>
            <a:stCxn id="16" idx="2"/>
            <a:endCxn id="4" idx="0"/>
          </p:cNvCxnSpPr>
          <p:nvPr/>
        </p:nvCxnSpPr>
        <p:spPr>
          <a:xfrm flipH="1">
            <a:off x="2250374" y="2139256"/>
            <a:ext cx="3832779" cy="8488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Rechte verbindingslijn met pijl 27">
            <a:extLst>
              <a:ext uri="{FF2B5EF4-FFF2-40B4-BE49-F238E27FC236}">
                <a16:creationId xmlns:a16="http://schemas.microsoft.com/office/drawing/2014/main" id="{51B0225F-FB8A-62FB-8E20-D50AABCC3447}"/>
              </a:ext>
            </a:extLst>
          </p:cNvPr>
          <p:cNvCxnSpPr>
            <a:cxnSpLocks/>
            <a:endCxn id="6" idx="0"/>
          </p:cNvCxnSpPr>
          <p:nvPr/>
        </p:nvCxnSpPr>
        <p:spPr>
          <a:xfrm flipH="1">
            <a:off x="4105560" y="2154885"/>
            <a:ext cx="1998212" cy="8331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Rechte verbindingslijn met pijl 29">
            <a:extLst>
              <a:ext uri="{FF2B5EF4-FFF2-40B4-BE49-F238E27FC236}">
                <a16:creationId xmlns:a16="http://schemas.microsoft.com/office/drawing/2014/main" id="{D9FB7B23-48E4-FFF2-37F9-C23DF546CEB6}"/>
              </a:ext>
            </a:extLst>
          </p:cNvPr>
          <p:cNvCxnSpPr>
            <a:cxnSpLocks/>
            <a:stCxn id="16" idx="2"/>
            <a:endCxn id="8" idx="0"/>
          </p:cNvCxnSpPr>
          <p:nvPr/>
        </p:nvCxnSpPr>
        <p:spPr>
          <a:xfrm>
            <a:off x="6083153" y="2139256"/>
            <a:ext cx="8141" cy="8488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Rechte verbindingslijn met pijl 31">
            <a:extLst>
              <a:ext uri="{FF2B5EF4-FFF2-40B4-BE49-F238E27FC236}">
                <a16:creationId xmlns:a16="http://schemas.microsoft.com/office/drawing/2014/main" id="{3F1FD428-399F-7A4B-E116-D67BC90C9D2C}"/>
              </a:ext>
            </a:extLst>
          </p:cNvPr>
          <p:cNvCxnSpPr>
            <a:cxnSpLocks/>
            <a:stCxn id="16" idx="2"/>
          </p:cNvCxnSpPr>
          <p:nvPr/>
        </p:nvCxnSpPr>
        <p:spPr>
          <a:xfrm>
            <a:off x="6083153" y="2139256"/>
            <a:ext cx="2817566" cy="8488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Rechte verbindingslijn met pijl 33">
            <a:extLst>
              <a:ext uri="{FF2B5EF4-FFF2-40B4-BE49-F238E27FC236}">
                <a16:creationId xmlns:a16="http://schemas.microsoft.com/office/drawing/2014/main" id="{7B8C1FC7-E5D6-4714-E4B0-EB41FCF15DEE}"/>
              </a:ext>
            </a:extLst>
          </p:cNvPr>
          <p:cNvCxnSpPr>
            <a:cxnSpLocks/>
            <a:stCxn id="16" idx="2"/>
            <a:endCxn id="9" idx="0"/>
          </p:cNvCxnSpPr>
          <p:nvPr/>
        </p:nvCxnSpPr>
        <p:spPr>
          <a:xfrm>
            <a:off x="6083153" y="2139256"/>
            <a:ext cx="1541387" cy="8488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Rechthoek 34">
            <a:extLst>
              <a:ext uri="{FF2B5EF4-FFF2-40B4-BE49-F238E27FC236}">
                <a16:creationId xmlns:a16="http://schemas.microsoft.com/office/drawing/2014/main" id="{91F5E055-5C98-72C1-901A-1A290CCC0BA6}"/>
              </a:ext>
            </a:extLst>
          </p:cNvPr>
          <p:cNvSpPr/>
          <p:nvPr/>
        </p:nvSpPr>
        <p:spPr>
          <a:xfrm>
            <a:off x="1547271" y="3566016"/>
            <a:ext cx="7735346" cy="3039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         Instroompunt</a:t>
            </a:r>
          </a:p>
        </p:txBody>
      </p:sp>
      <p:sp>
        <p:nvSpPr>
          <p:cNvPr id="36" name="Rechthoek 35">
            <a:extLst>
              <a:ext uri="{FF2B5EF4-FFF2-40B4-BE49-F238E27FC236}">
                <a16:creationId xmlns:a16="http://schemas.microsoft.com/office/drawing/2014/main" id="{DECFA77E-A928-C7BD-753D-E9D15983A215}"/>
              </a:ext>
            </a:extLst>
          </p:cNvPr>
          <p:cNvSpPr/>
          <p:nvPr/>
        </p:nvSpPr>
        <p:spPr>
          <a:xfrm>
            <a:off x="4136354" y="4002618"/>
            <a:ext cx="3438972" cy="4656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Screening door een van de partijen/wijkteam</a:t>
            </a:r>
          </a:p>
        </p:txBody>
      </p:sp>
      <p:sp>
        <p:nvSpPr>
          <p:cNvPr id="41" name="Rechthoek 40">
            <a:extLst>
              <a:ext uri="{FF2B5EF4-FFF2-40B4-BE49-F238E27FC236}">
                <a16:creationId xmlns:a16="http://schemas.microsoft.com/office/drawing/2014/main" id="{13F34538-0B75-9296-3958-D8E414D6A646}"/>
              </a:ext>
            </a:extLst>
          </p:cNvPr>
          <p:cNvSpPr/>
          <p:nvPr/>
        </p:nvSpPr>
        <p:spPr>
          <a:xfrm>
            <a:off x="5468509" y="4673746"/>
            <a:ext cx="851903" cy="3497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Advies </a:t>
            </a:r>
          </a:p>
        </p:txBody>
      </p:sp>
      <p:sp>
        <p:nvSpPr>
          <p:cNvPr id="42" name="Rechthoek 41">
            <a:extLst>
              <a:ext uri="{FF2B5EF4-FFF2-40B4-BE49-F238E27FC236}">
                <a16:creationId xmlns:a16="http://schemas.microsoft.com/office/drawing/2014/main" id="{A2A461A4-908A-80F1-B3F7-F1ECE06BFE32}"/>
              </a:ext>
            </a:extLst>
          </p:cNvPr>
          <p:cNvSpPr/>
          <p:nvPr/>
        </p:nvSpPr>
        <p:spPr>
          <a:xfrm>
            <a:off x="2784034" y="5520055"/>
            <a:ext cx="914400" cy="5296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Consult</a:t>
            </a:r>
          </a:p>
        </p:txBody>
      </p:sp>
      <p:sp>
        <p:nvSpPr>
          <p:cNvPr id="43" name="Rechthoek 42">
            <a:extLst>
              <a:ext uri="{FF2B5EF4-FFF2-40B4-BE49-F238E27FC236}">
                <a16:creationId xmlns:a16="http://schemas.microsoft.com/office/drawing/2014/main" id="{5F9BC5DB-8CD5-9B96-BA09-28CBED7860C9}"/>
              </a:ext>
            </a:extLst>
          </p:cNvPr>
          <p:cNvSpPr/>
          <p:nvPr/>
        </p:nvSpPr>
        <p:spPr>
          <a:xfrm>
            <a:off x="3797779" y="5526529"/>
            <a:ext cx="1484851" cy="5102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Onbegeleid online </a:t>
            </a:r>
          </a:p>
        </p:txBody>
      </p:sp>
      <p:sp>
        <p:nvSpPr>
          <p:cNvPr id="44" name="Rechthoek 43">
            <a:extLst>
              <a:ext uri="{FF2B5EF4-FFF2-40B4-BE49-F238E27FC236}">
                <a16:creationId xmlns:a16="http://schemas.microsoft.com/office/drawing/2014/main" id="{7D8A46F6-D04F-6E79-6BBF-ED73052E5D08}"/>
              </a:ext>
            </a:extLst>
          </p:cNvPr>
          <p:cNvSpPr/>
          <p:nvPr/>
        </p:nvSpPr>
        <p:spPr>
          <a:xfrm>
            <a:off x="5381975" y="5526529"/>
            <a:ext cx="1307436" cy="5037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Wijkteam</a:t>
            </a:r>
          </a:p>
        </p:txBody>
      </p:sp>
      <p:sp>
        <p:nvSpPr>
          <p:cNvPr id="45" name="Rechthoek 44">
            <a:extLst>
              <a:ext uri="{FF2B5EF4-FFF2-40B4-BE49-F238E27FC236}">
                <a16:creationId xmlns:a16="http://schemas.microsoft.com/office/drawing/2014/main" id="{D48B9FD3-E1CC-06AF-E029-A9992E1B4035}"/>
              </a:ext>
            </a:extLst>
          </p:cNvPr>
          <p:cNvSpPr/>
          <p:nvPr/>
        </p:nvSpPr>
        <p:spPr>
          <a:xfrm>
            <a:off x="6788756" y="5520055"/>
            <a:ext cx="1371942" cy="5102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Behandeling Knooppunt</a:t>
            </a:r>
          </a:p>
        </p:txBody>
      </p:sp>
      <p:sp>
        <p:nvSpPr>
          <p:cNvPr id="46" name="Rechthoek 45">
            <a:extLst>
              <a:ext uri="{FF2B5EF4-FFF2-40B4-BE49-F238E27FC236}">
                <a16:creationId xmlns:a16="http://schemas.microsoft.com/office/drawing/2014/main" id="{94756C04-A86D-31F8-DD5E-FC4ACD3BDDF3}"/>
              </a:ext>
            </a:extLst>
          </p:cNvPr>
          <p:cNvSpPr/>
          <p:nvPr/>
        </p:nvSpPr>
        <p:spPr>
          <a:xfrm>
            <a:off x="8260043" y="5526529"/>
            <a:ext cx="1415176" cy="5037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Behandeling basis </a:t>
            </a:r>
            <a:r>
              <a:rPr lang="nl-NL" dirty="0" err="1"/>
              <a:t>jggz</a:t>
            </a:r>
            <a:r>
              <a:rPr lang="nl-NL" dirty="0"/>
              <a:t> 2a</a:t>
            </a:r>
          </a:p>
        </p:txBody>
      </p:sp>
      <p:sp>
        <p:nvSpPr>
          <p:cNvPr id="47" name="Rechthoek 46">
            <a:extLst>
              <a:ext uri="{FF2B5EF4-FFF2-40B4-BE49-F238E27FC236}">
                <a16:creationId xmlns:a16="http://schemas.microsoft.com/office/drawing/2014/main" id="{E5C81043-7D24-9651-EEDA-836D16CAE3D1}"/>
              </a:ext>
            </a:extLst>
          </p:cNvPr>
          <p:cNvSpPr/>
          <p:nvPr/>
        </p:nvSpPr>
        <p:spPr>
          <a:xfrm>
            <a:off x="9774562" y="5526529"/>
            <a:ext cx="1684754" cy="5102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SGGZ regionaal (E)</a:t>
            </a:r>
          </a:p>
        </p:txBody>
      </p:sp>
      <p:sp>
        <p:nvSpPr>
          <p:cNvPr id="48" name="Rechthoek 47">
            <a:extLst>
              <a:ext uri="{FF2B5EF4-FFF2-40B4-BE49-F238E27FC236}">
                <a16:creationId xmlns:a16="http://schemas.microsoft.com/office/drawing/2014/main" id="{AC750191-A355-55EA-E765-564A3515C141}"/>
              </a:ext>
            </a:extLst>
          </p:cNvPr>
          <p:cNvSpPr/>
          <p:nvPr/>
        </p:nvSpPr>
        <p:spPr>
          <a:xfrm>
            <a:off x="1199838" y="5526529"/>
            <a:ext cx="1484851" cy="5296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Voorliggend veld (welzijn)</a:t>
            </a:r>
          </a:p>
        </p:txBody>
      </p:sp>
      <p:sp>
        <p:nvSpPr>
          <p:cNvPr id="51" name="Rechthoek 50">
            <a:extLst>
              <a:ext uri="{FF2B5EF4-FFF2-40B4-BE49-F238E27FC236}">
                <a16:creationId xmlns:a16="http://schemas.microsoft.com/office/drawing/2014/main" id="{9CD64379-5E14-F31A-5F17-F652A56C1BEE}"/>
              </a:ext>
            </a:extLst>
          </p:cNvPr>
          <p:cNvSpPr/>
          <p:nvPr/>
        </p:nvSpPr>
        <p:spPr>
          <a:xfrm>
            <a:off x="8307230" y="1854474"/>
            <a:ext cx="2852092" cy="3380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Wijkteam/GI</a:t>
            </a:r>
          </a:p>
        </p:txBody>
      </p:sp>
      <p:cxnSp>
        <p:nvCxnSpPr>
          <p:cNvPr id="57" name="Verbindingslijn: gebogen 56">
            <a:extLst>
              <a:ext uri="{FF2B5EF4-FFF2-40B4-BE49-F238E27FC236}">
                <a16:creationId xmlns:a16="http://schemas.microsoft.com/office/drawing/2014/main" id="{8B8008A5-8F5F-AAA1-BEA7-E3B9DCFAB307}"/>
              </a:ext>
            </a:extLst>
          </p:cNvPr>
          <p:cNvCxnSpPr>
            <a:cxnSpLocks/>
            <a:stCxn id="51" idx="2"/>
            <a:endCxn id="35" idx="3"/>
          </p:cNvCxnSpPr>
          <p:nvPr/>
        </p:nvCxnSpPr>
        <p:spPr>
          <a:xfrm rot="5400000">
            <a:off x="8745216" y="2729915"/>
            <a:ext cx="1525462" cy="45065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Rechthoek 64">
            <a:extLst>
              <a:ext uri="{FF2B5EF4-FFF2-40B4-BE49-F238E27FC236}">
                <a16:creationId xmlns:a16="http://schemas.microsoft.com/office/drawing/2014/main" id="{BF3F0524-38C6-346C-07D9-314980C05133}"/>
              </a:ext>
            </a:extLst>
          </p:cNvPr>
          <p:cNvSpPr/>
          <p:nvPr/>
        </p:nvSpPr>
        <p:spPr>
          <a:xfrm>
            <a:off x="9733276" y="3994592"/>
            <a:ext cx="1253455" cy="3380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Monitoring</a:t>
            </a:r>
          </a:p>
        </p:txBody>
      </p:sp>
      <p:cxnSp>
        <p:nvCxnSpPr>
          <p:cNvPr id="67" name="Rechte verbindingslijn met pijl 66">
            <a:extLst>
              <a:ext uri="{FF2B5EF4-FFF2-40B4-BE49-F238E27FC236}">
                <a16:creationId xmlns:a16="http://schemas.microsoft.com/office/drawing/2014/main" id="{BAA1EC08-3807-3D71-00A9-F3A9E898BB73}"/>
              </a:ext>
            </a:extLst>
          </p:cNvPr>
          <p:cNvCxnSpPr>
            <a:endCxn id="65" idx="1"/>
          </p:cNvCxnSpPr>
          <p:nvPr/>
        </p:nvCxnSpPr>
        <p:spPr>
          <a:xfrm>
            <a:off x="9282617" y="3869933"/>
            <a:ext cx="450659" cy="2936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Gedachtewolkje: wolk 24">
            <a:extLst>
              <a:ext uri="{FF2B5EF4-FFF2-40B4-BE49-F238E27FC236}">
                <a16:creationId xmlns:a16="http://schemas.microsoft.com/office/drawing/2014/main" id="{AF2BD1AE-B860-8708-EDFD-BFC5B611D749}"/>
              </a:ext>
            </a:extLst>
          </p:cNvPr>
          <p:cNvSpPr/>
          <p:nvPr/>
        </p:nvSpPr>
        <p:spPr>
          <a:xfrm>
            <a:off x="7825128" y="4303074"/>
            <a:ext cx="1724177" cy="635400"/>
          </a:xfrm>
          <a:prstGeom prst="cloudCallout">
            <a:avLst>
              <a:gd name="adj1" fmla="val -141410"/>
              <a:gd name="adj2" fmla="val 38735"/>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Client kiest</a:t>
            </a:r>
          </a:p>
        </p:txBody>
      </p:sp>
    </p:spTree>
    <p:extLst>
      <p:ext uri="{BB962C8B-B14F-4D97-AF65-F5344CB8AC3E}">
        <p14:creationId xmlns:p14="http://schemas.microsoft.com/office/powerpoint/2010/main" val="1599144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2F2283-E4DF-EC33-AB0E-C5E845152AFB}"/>
              </a:ext>
            </a:extLst>
          </p:cNvPr>
          <p:cNvSpPr>
            <a:spLocks noGrp="1"/>
          </p:cNvSpPr>
          <p:nvPr>
            <p:ph type="title"/>
          </p:nvPr>
        </p:nvSpPr>
        <p:spPr/>
        <p:txBody>
          <a:bodyPr/>
          <a:lstStyle/>
          <a:p>
            <a:r>
              <a:rPr lang="nl-NL" dirty="0"/>
              <a:t>Vanaf 2024</a:t>
            </a:r>
          </a:p>
        </p:txBody>
      </p:sp>
      <p:sp>
        <p:nvSpPr>
          <p:cNvPr id="3" name="Tijdelijke aanduiding voor inhoud 2">
            <a:extLst>
              <a:ext uri="{FF2B5EF4-FFF2-40B4-BE49-F238E27FC236}">
                <a16:creationId xmlns:a16="http://schemas.microsoft.com/office/drawing/2014/main" id="{30EFE567-D55C-453C-5B25-6762A641D15D}"/>
              </a:ext>
            </a:extLst>
          </p:cNvPr>
          <p:cNvSpPr>
            <a:spLocks noGrp="1"/>
          </p:cNvSpPr>
          <p:nvPr>
            <p:ph idx="1"/>
          </p:nvPr>
        </p:nvSpPr>
        <p:spPr>
          <a:xfrm>
            <a:off x="838200" y="1825625"/>
            <a:ext cx="10515600" cy="4667250"/>
          </a:xfrm>
        </p:spPr>
        <p:txBody>
          <a:bodyPr>
            <a:normAutofit lnSpcReduction="10000"/>
          </a:bodyPr>
          <a:lstStyle/>
          <a:p>
            <a:r>
              <a:rPr lang="nl-NL" dirty="0"/>
              <a:t>Screening </a:t>
            </a:r>
            <a:r>
              <a:rPr lang="nl-NL" dirty="0" err="1"/>
              <a:t>vòòraan</a:t>
            </a:r>
            <a:r>
              <a:rPr lang="nl-NL" dirty="0"/>
              <a:t> in het proces zorgt voor snellere inzet passende zorg</a:t>
            </a:r>
          </a:p>
          <a:p>
            <a:r>
              <a:rPr lang="nl-NL" dirty="0"/>
              <a:t>Implementeren netwerkintake indien nodig</a:t>
            </a:r>
          </a:p>
          <a:p>
            <a:r>
              <a:rPr lang="nl-NL" dirty="0"/>
              <a:t>Normalisatie/</a:t>
            </a:r>
            <a:r>
              <a:rPr lang="nl-NL" dirty="0" err="1"/>
              <a:t>demedicalisatie</a:t>
            </a:r>
            <a:r>
              <a:rPr lang="nl-NL" dirty="0"/>
              <a:t> en afname instroom in perceel E</a:t>
            </a:r>
          </a:p>
          <a:p>
            <a:r>
              <a:rPr lang="nl-NL" dirty="0"/>
              <a:t>Instroom centraliseren (op den duur middels één vermelding op zorgdomein)</a:t>
            </a:r>
          </a:p>
          <a:p>
            <a:r>
              <a:rPr lang="nl-NL" dirty="0"/>
              <a:t>1500 aanmeldingen per jaar</a:t>
            </a:r>
          </a:p>
          <a:p>
            <a:r>
              <a:rPr lang="nl-NL" dirty="0"/>
              <a:t>Vorming van 4 fysieke knooppunten rondom bestaande locaties</a:t>
            </a:r>
          </a:p>
          <a:p>
            <a:r>
              <a:rPr lang="nl-NL" dirty="0"/>
              <a:t>Bij voldoende volume zal de gecentraliseerde instroom toegeleid worden naar één van de fysieke knooppunten, dit maakt meer lokaal maatwerk mogelijk in passend behandelaanbod.</a:t>
            </a:r>
          </a:p>
          <a:p>
            <a:endParaRPr lang="nl-NL" dirty="0"/>
          </a:p>
          <a:p>
            <a:endParaRPr lang="nl-NL" dirty="0"/>
          </a:p>
          <a:p>
            <a:endParaRPr lang="nl-NL" dirty="0"/>
          </a:p>
          <a:p>
            <a:endParaRPr lang="nl-NL" dirty="0"/>
          </a:p>
          <a:p>
            <a:pPr marL="0" indent="0">
              <a:buNone/>
            </a:pPr>
            <a:endParaRPr lang="nl-NL" dirty="0"/>
          </a:p>
        </p:txBody>
      </p:sp>
    </p:spTree>
    <p:extLst>
      <p:ext uri="{BB962C8B-B14F-4D97-AF65-F5344CB8AC3E}">
        <p14:creationId xmlns:p14="http://schemas.microsoft.com/office/powerpoint/2010/main" val="176688377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97D172A4191643A875E152908689D8" ma:contentTypeVersion="3" ma:contentTypeDescription="Een nieuw document maken." ma:contentTypeScope="" ma:versionID="791256cdfb0ba2bcb8a6c977f7bf67ee">
  <xsd:schema xmlns:xsd="http://www.w3.org/2001/XMLSchema" xmlns:xs="http://www.w3.org/2001/XMLSchema" xmlns:p="http://schemas.microsoft.com/office/2006/metadata/properties" xmlns:ns3="40abda46-ba23-41f5-8d44-88d83da1feb0" targetNamespace="http://schemas.microsoft.com/office/2006/metadata/properties" ma:root="true" ma:fieldsID="3f7c52be3adea8954ec77348db1bfd4a" ns3:_="">
    <xsd:import namespace="40abda46-ba23-41f5-8d44-88d83da1feb0"/>
    <xsd:element name="properties">
      <xsd:complexType>
        <xsd:sequence>
          <xsd:element name="documentManagement">
            <xsd:complexType>
              <xsd:all>
                <xsd:element ref="ns3:MediaServiceMetadata" minOccurs="0"/>
                <xsd:element ref="ns3:MediaServiceFastMetadata"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abda46-ba23-41f5-8d44-88d83da1fe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028A20-42D3-4639-BE69-1C6507A819BA}">
  <ds:schemaRefs>
    <ds:schemaRef ds:uri="http://schemas.microsoft.com/sharepoint/v3/contenttype/forms"/>
  </ds:schemaRefs>
</ds:datastoreItem>
</file>

<file path=customXml/itemProps2.xml><?xml version="1.0" encoding="utf-8"?>
<ds:datastoreItem xmlns:ds="http://schemas.openxmlformats.org/officeDocument/2006/customXml" ds:itemID="{37ED1686-E166-46B0-B471-FAC65C5DE4B0}">
  <ds:schemaRefs>
    <ds:schemaRef ds:uri="http://purl.org/dc/elements/1.1/"/>
    <ds:schemaRef ds:uri="http://schemas.microsoft.com/office/2006/metadata/properties"/>
    <ds:schemaRef ds:uri="40abda46-ba23-41f5-8d44-88d83da1feb0"/>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65674716-9316-41EF-A339-FEE8B8DB2F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abda46-ba23-41f5-8d44-88d83da1fe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337</TotalTime>
  <Words>391</Words>
  <Application>Microsoft Office PowerPoint</Application>
  <PresentationFormat>Breedbeeld</PresentationFormat>
  <Paragraphs>59</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Calibri Light</vt:lpstr>
      <vt:lpstr>Kantoorthema</vt:lpstr>
      <vt:lpstr>Knooppunten jeugdhulp</vt:lpstr>
      <vt:lpstr>PowerPoint-presentatie</vt:lpstr>
      <vt:lpstr>Stand van zaken</vt:lpstr>
      <vt:lpstr>Huidige situatie</vt:lpstr>
      <vt:lpstr>Overgangs situatie</vt:lpstr>
      <vt:lpstr>Vanaf 2024</vt:lpstr>
    </vt:vector>
  </TitlesOfParts>
  <Company>Parnassia Groep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Knooppunten jeugdhulp</dc:title>
  <dc:creator>Jaap van Vliet</dc:creator>
  <cp:lastModifiedBy>Jaap van Vliet</cp:lastModifiedBy>
  <cp:revision>12</cp:revision>
  <dcterms:created xsi:type="dcterms:W3CDTF">2023-11-30T10:27:27Z</dcterms:created>
  <dcterms:modified xsi:type="dcterms:W3CDTF">2024-06-13T11:08:21Z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871968-df67-4817-ac85-f4a5f5ebb5dd_Enabled">
    <vt:lpwstr>true</vt:lpwstr>
  </property>
  <property fmtid="{D5CDD505-2E9C-101B-9397-08002B2CF9AE}" pid="3" name="MSIP_Label_ea871968-df67-4817-ac85-f4a5f5ebb5dd_SetDate">
    <vt:lpwstr>2023-12-01T10:55:22Z</vt:lpwstr>
  </property>
  <property fmtid="{D5CDD505-2E9C-101B-9397-08002B2CF9AE}" pid="4" name="MSIP_Label_ea871968-df67-4817-ac85-f4a5f5ebb5dd_Method">
    <vt:lpwstr>Standard</vt:lpwstr>
  </property>
  <property fmtid="{D5CDD505-2E9C-101B-9397-08002B2CF9AE}" pid="5" name="MSIP_Label_ea871968-df67-4817-ac85-f4a5f5ebb5dd_Name">
    <vt:lpwstr>Bedrijfsvertrouwelijk</vt:lpwstr>
  </property>
  <property fmtid="{D5CDD505-2E9C-101B-9397-08002B2CF9AE}" pid="6" name="MSIP_Label_ea871968-df67-4817-ac85-f4a5f5ebb5dd_SiteId">
    <vt:lpwstr>49c4cd82-8f65-4d6a-9a3b-0ecd07c0cf5b</vt:lpwstr>
  </property>
  <property fmtid="{D5CDD505-2E9C-101B-9397-08002B2CF9AE}" pid="7" name="MSIP_Label_ea871968-df67-4817-ac85-f4a5f5ebb5dd_ActionId">
    <vt:lpwstr>644f45d1-9ac7-4896-ba9a-aaf71281928b</vt:lpwstr>
  </property>
  <property fmtid="{D5CDD505-2E9C-101B-9397-08002B2CF9AE}" pid="8" name="MSIP_Label_ea871968-df67-4817-ac85-f4a5f5ebb5dd_ContentBits">
    <vt:lpwstr>0</vt:lpwstr>
  </property>
  <property fmtid="{D5CDD505-2E9C-101B-9397-08002B2CF9AE}" pid="9" name="ContentTypeId">
    <vt:lpwstr>0x010100B797D172A4191643A875E152908689D8</vt:lpwstr>
  </property>
</Properties>
</file>