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7" r:id="rId2"/>
    <p:sldId id="586" r:id="rId3"/>
    <p:sldId id="587" r:id="rId4"/>
    <p:sldId id="588" r:id="rId5"/>
    <p:sldId id="509" r:id="rId6"/>
    <p:sldId id="621" r:id="rId7"/>
    <p:sldId id="622" r:id="rId8"/>
    <p:sldId id="589" r:id="rId9"/>
    <p:sldId id="631" r:id="rId10"/>
    <p:sldId id="610" r:id="rId11"/>
    <p:sldId id="590" r:id="rId12"/>
    <p:sldId id="633" r:id="rId13"/>
    <p:sldId id="611" r:id="rId14"/>
    <p:sldId id="355" r:id="rId15"/>
    <p:sldId id="468" r:id="rId16"/>
    <p:sldId id="410" r:id="rId17"/>
    <p:sldId id="619" r:id="rId18"/>
    <p:sldId id="570" r:id="rId19"/>
    <p:sldId id="263" r:id="rId20"/>
    <p:sldId id="507" r:id="rId21"/>
    <p:sldId id="416" r:id="rId22"/>
    <p:sldId id="624" r:id="rId23"/>
    <p:sldId id="637" r:id="rId24"/>
    <p:sldId id="638" r:id="rId25"/>
    <p:sldId id="569" r:id="rId26"/>
    <p:sldId id="456" r:id="rId27"/>
    <p:sldId id="471" r:id="rId28"/>
    <p:sldId id="634" r:id="rId29"/>
    <p:sldId id="413" r:id="rId30"/>
    <p:sldId id="572" r:id="rId31"/>
    <p:sldId id="620" r:id="rId32"/>
    <p:sldId id="395" r:id="rId33"/>
    <p:sldId id="623" r:id="rId34"/>
    <p:sldId id="614" r:id="rId35"/>
    <p:sldId id="613" r:id="rId36"/>
    <p:sldId id="615" r:id="rId37"/>
    <p:sldId id="488" r:id="rId38"/>
    <p:sldId id="489" r:id="rId39"/>
    <p:sldId id="490" r:id="rId40"/>
    <p:sldId id="491" r:id="rId41"/>
    <p:sldId id="496" r:id="rId42"/>
    <p:sldId id="494" r:id="rId43"/>
    <p:sldId id="347" r:id="rId44"/>
    <p:sldId id="625" r:id="rId45"/>
    <p:sldId id="498" r:id="rId46"/>
    <p:sldId id="635" r:id="rId47"/>
    <p:sldId id="626" r:id="rId48"/>
    <p:sldId id="360" r:id="rId49"/>
    <p:sldId id="458" r:id="rId50"/>
    <p:sldId id="563" r:id="rId51"/>
    <p:sldId id="627" r:id="rId52"/>
    <p:sldId id="630" r:id="rId53"/>
    <p:sldId id="483" r:id="rId54"/>
    <p:sldId id="629" r:id="rId55"/>
    <p:sldId id="628" r:id="rId56"/>
    <p:sldId id="599" r:id="rId57"/>
    <p:sldId id="517" r:id="rId5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een van der Meer" initials="MvdM" lastIdx="28" clrIdx="0">
    <p:extLst>
      <p:ext uri="{19B8F6BF-5375-455C-9EA6-DF929625EA0E}">
        <p15:presenceInfo xmlns:p15="http://schemas.microsoft.com/office/powerpoint/2012/main" userId="S::mvandermeer@krimpenerwaard.nl::5092fce5-b5df-4ecb-ab76-f57a2391b1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30" autoAdjust="0"/>
    <p:restoredTop sz="86681"/>
  </p:normalViewPr>
  <p:slideViewPr>
    <p:cSldViewPr snapToGrid="0">
      <p:cViewPr varScale="1">
        <p:scale>
          <a:sx n="96" d="100"/>
          <a:sy n="96" d="100"/>
        </p:scale>
        <p:origin x="176" y="360"/>
      </p:cViewPr>
      <p:guideLst/>
    </p:cSldViewPr>
  </p:slideViewPr>
  <p:outlineViewPr>
    <p:cViewPr>
      <p:scale>
        <a:sx n="33" d="100"/>
        <a:sy n="33" d="100"/>
      </p:scale>
      <p:origin x="0" y="-5264"/>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1D3AA5-501F-4A97-A336-985BC457828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8348BDE-71D2-4DA1-9AF9-AAC88C0FDC88}">
      <dgm:prSet custT="1"/>
      <dgm:spPr/>
      <dgm:t>
        <a:bodyPr/>
        <a:lstStyle/>
        <a:p>
          <a:pPr>
            <a:lnSpc>
              <a:spcPct val="100000"/>
            </a:lnSpc>
          </a:pPr>
          <a:r>
            <a:rPr lang="nl-NL" sz="2000" dirty="0"/>
            <a:t>Samen werken om het pedagogisch klimaat in en om scholen te versterken</a:t>
          </a:r>
          <a:endParaRPr lang="en-US" sz="2000" dirty="0"/>
        </a:p>
      </dgm:t>
    </dgm:pt>
    <dgm:pt modelId="{CF4D5F51-2759-4E0A-9946-D190AFDAAA84}" type="parTrans" cxnId="{21961FFE-BE01-4143-B3F5-B62B6CC52E9C}">
      <dgm:prSet/>
      <dgm:spPr/>
      <dgm:t>
        <a:bodyPr/>
        <a:lstStyle/>
        <a:p>
          <a:endParaRPr lang="en-US" sz="2000"/>
        </a:p>
      </dgm:t>
    </dgm:pt>
    <dgm:pt modelId="{A6D28A4E-AC7D-4A7C-8F76-9054E3335A53}" type="sibTrans" cxnId="{21961FFE-BE01-4143-B3F5-B62B6CC52E9C}">
      <dgm:prSet/>
      <dgm:spPr/>
      <dgm:t>
        <a:bodyPr/>
        <a:lstStyle/>
        <a:p>
          <a:endParaRPr lang="en-US" sz="2000"/>
        </a:p>
      </dgm:t>
    </dgm:pt>
    <dgm:pt modelId="{4BBE1F0F-2B10-4261-A7FD-DC725BF4F457}">
      <dgm:prSet custT="1"/>
      <dgm:spPr/>
      <dgm:t>
        <a:bodyPr/>
        <a:lstStyle/>
        <a:p>
          <a:pPr>
            <a:lnSpc>
              <a:spcPct val="100000"/>
            </a:lnSpc>
          </a:pPr>
          <a:r>
            <a:rPr lang="en-US" sz="2000" dirty="0" err="1"/>
            <a:t>Nieuw</a:t>
          </a:r>
          <a:r>
            <a:rPr lang="en-US" sz="2000" dirty="0"/>
            <a:t> </a:t>
          </a:r>
          <a:r>
            <a:rPr lang="en-US" sz="2000" dirty="0" err="1"/>
            <a:t>aanbod</a:t>
          </a:r>
          <a:r>
            <a:rPr lang="en-US" sz="2000" dirty="0"/>
            <a:t> van </a:t>
          </a:r>
          <a:r>
            <a:rPr lang="en-US" sz="2000" dirty="0" err="1"/>
            <a:t>onderwijs</a:t>
          </a:r>
          <a:r>
            <a:rPr lang="en-US" sz="2000" dirty="0"/>
            <a:t> </a:t>
          </a:r>
          <a:r>
            <a:rPr lang="en-US" sz="2000" dirty="0" err="1"/>
            <a:t>en</a:t>
          </a:r>
          <a:r>
            <a:rPr lang="en-US" sz="2000" dirty="0"/>
            <a:t> </a:t>
          </a:r>
          <a:r>
            <a:rPr lang="en-US" sz="2000" dirty="0" err="1"/>
            <a:t>zorg</a:t>
          </a:r>
          <a:endParaRPr lang="en-US" sz="2000" dirty="0"/>
        </a:p>
      </dgm:t>
    </dgm:pt>
    <dgm:pt modelId="{F5F61467-265C-4E61-805E-F01489F69BC6}" type="parTrans" cxnId="{322E908B-8EC6-4CE5-8FA9-BF1B3A1BCE67}">
      <dgm:prSet/>
      <dgm:spPr/>
      <dgm:t>
        <a:bodyPr/>
        <a:lstStyle/>
        <a:p>
          <a:endParaRPr lang="en-US" sz="2000"/>
        </a:p>
      </dgm:t>
    </dgm:pt>
    <dgm:pt modelId="{9EB21C18-1541-47B3-B3EF-7279C215D7EE}" type="sibTrans" cxnId="{322E908B-8EC6-4CE5-8FA9-BF1B3A1BCE67}">
      <dgm:prSet/>
      <dgm:spPr/>
      <dgm:t>
        <a:bodyPr/>
        <a:lstStyle/>
        <a:p>
          <a:endParaRPr lang="en-US" sz="2000"/>
        </a:p>
      </dgm:t>
    </dgm:pt>
    <dgm:pt modelId="{191AA110-5146-4CD9-A8F1-E0C0EB912DF3}">
      <dgm:prSet custT="1"/>
      <dgm:spPr/>
      <dgm:t>
        <a:bodyPr/>
        <a:lstStyle/>
        <a:p>
          <a:pPr>
            <a:lnSpc>
              <a:spcPct val="100000"/>
            </a:lnSpc>
          </a:pPr>
          <a:r>
            <a:rPr lang="nl-NL" sz="2000" dirty="0"/>
            <a:t>Verminderen vrijstellingen en jongeren op weg helpen naar een bestemming</a:t>
          </a:r>
          <a:endParaRPr lang="en-US" sz="2000" dirty="0"/>
        </a:p>
      </dgm:t>
    </dgm:pt>
    <dgm:pt modelId="{A3944855-C918-499E-80B8-F3FB1C0E7854}" type="parTrans" cxnId="{D4674030-0658-4CE4-A0A7-0CEFC1596F64}">
      <dgm:prSet/>
      <dgm:spPr/>
      <dgm:t>
        <a:bodyPr/>
        <a:lstStyle/>
        <a:p>
          <a:endParaRPr lang="en-US" sz="2000"/>
        </a:p>
      </dgm:t>
    </dgm:pt>
    <dgm:pt modelId="{80C2BD68-F817-46D2-AD21-93F9745F5EF0}" type="sibTrans" cxnId="{D4674030-0658-4CE4-A0A7-0CEFC1596F64}">
      <dgm:prSet/>
      <dgm:spPr/>
      <dgm:t>
        <a:bodyPr/>
        <a:lstStyle/>
        <a:p>
          <a:endParaRPr lang="en-US" sz="2000"/>
        </a:p>
      </dgm:t>
    </dgm:pt>
    <dgm:pt modelId="{58E99869-9A58-4BAD-9E86-B0AF8161199E}" type="pres">
      <dgm:prSet presAssocID="{3D1D3AA5-501F-4A97-A336-985BC4578283}" presName="root" presStyleCnt="0">
        <dgm:presLayoutVars>
          <dgm:dir/>
          <dgm:resizeHandles val="exact"/>
        </dgm:presLayoutVars>
      </dgm:prSet>
      <dgm:spPr/>
    </dgm:pt>
    <dgm:pt modelId="{301482C8-5226-4E6D-B015-E953F1F0C288}" type="pres">
      <dgm:prSet presAssocID="{38348BDE-71D2-4DA1-9AF9-AAC88C0FDC88}" presName="compNode" presStyleCnt="0"/>
      <dgm:spPr/>
    </dgm:pt>
    <dgm:pt modelId="{9D0C55FA-B510-4C0B-9E1F-25F29670BA8C}" type="pres">
      <dgm:prSet presAssocID="{38348BDE-71D2-4DA1-9AF9-AAC88C0FDC8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hool"/>
        </a:ext>
      </dgm:extLst>
    </dgm:pt>
    <dgm:pt modelId="{D4D0AEDC-9105-4D05-AA3B-0151C170BCDB}" type="pres">
      <dgm:prSet presAssocID="{38348BDE-71D2-4DA1-9AF9-AAC88C0FDC88}" presName="spaceRect" presStyleCnt="0"/>
      <dgm:spPr/>
    </dgm:pt>
    <dgm:pt modelId="{562AE94A-B610-4CC0-B1E6-37B9F736568C}" type="pres">
      <dgm:prSet presAssocID="{38348BDE-71D2-4DA1-9AF9-AAC88C0FDC88}" presName="textRect" presStyleLbl="revTx" presStyleIdx="0" presStyleCnt="3">
        <dgm:presLayoutVars>
          <dgm:chMax val="1"/>
          <dgm:chPref val="1"/>
        </dgm:presLayoutVars>
      </dgm:prSet>
      <dgm:spPr/>
    </dgm:pt>
    <dgm:pt modelId="{A8B34C3F-541A-49B5-B621-2D2ED66AE300}" type="pres">
      <dgm:prSet presAssocID="{A6D28A4E-AC7D-4A7C-8F76-9054E3335A53}" presName="sibTrans" presStyleCnt="0"/>
      <dgm:spPr/>
    </dgm:pt>
    <dgm:pt modelId="{DD2E9B76-71ED-4809-A1E9-38BBBB67548D}" type="pres">
      <dgm:prSet presAssocID="{4BBE1F0F-2B10-4261-A7FD-DC725BF4F457}" presName="compNode" presStyleCnt="0"/>
      <dgm:spPr/>
    </dgm:pt>
    <dgm:pt modelId="{152F7015-599A-4BD5-BADC-263981E65797}" type="pres">
      <dgm:prSet presAssocID="{4BBE1F0F-2B10-4261-A7FD-DC725BF4F457}" presName="iconRect" presStyleLbl="node1" presStyleIdx="1" presStyleCnt="3" custLinFactNeighborX="4264" custLinFactNeighborY="706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uzzelstukjes met effen opvulling"/>
        </a:ext>
      </dgm:extLst>
    </dgm:pt>
    <dgm:pt modelId="{F594C5FD-F8BE-4C2B-8022-B9177FD83DF7}" type="pres">
      <dgm:prSet presAssocID="{4BBE1F0F-2B10-4261-A7FD-DC725BF4F457}" presName="spaceRect" presStyleCnt="0"/>
      <dgm:spPr/>
    </dgm:pt>
    <dgm:pt modelId="{D0C72E4E-B81F-485F-B087-F7F9A79AE3FB}" type="pres">
      <dgm:prSet presAssocID="{4BBE1F0F-2B10-4261-A7FD-DC725BF4F457}" presName="textRect" presStyleLbl="revTx" presStyleIdx="1" presStyleCnt="3">
        <dgm:presLayoutVars>
          <dgm:chMax val="1"/>
          <dgm:chPref val="1"/>
        </dgm:presLayoutVars>
      </dgm:prSet>
      <dgm:spPr/>
    </dgm:pt>
    <dgm:pt modelId="{F164ADD6-1651-4CCD-A7F0-622CD6D97914}" type="pres">
      <dgm:prSet presAssocID="{9EB21C18-1541-47B3-B3EF-7279C215D7EE}" presName="sibTrans" presStyleCnt="0"/>
      <dgm:spPr/>
    </dgm:pt>
    <dgm:pt modelId="{1EC77D33-3344-4B8E-9598-B0199442ED47}" type="pres">
      <dgm:prSet presAssocID="{191AA110-5146-4CD9-A8F1-E0C0EB912DF3}" presName="compNode" presStyleCnt="0"/>
      <dgm:spPr/>
    </dgm:pt>
    <dgm:pt modelId="{9661F044-B56E-496A-9C2A-FDA38F275110}" type="pres">
      <dgm:prSet presAssocID="{191AA110-5146-4CD9-A8F1-E0C0EB912DF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oute tussen twee spelden, met een pad silhouet"/>
        </a:ext>
      </dgm:extLst>
    </dgm:pt>
    <dgm:pt modelId="{E64E6DD2-6A9D-42C3-96B4-405CD74E3991}" type="pres">
      <dgm:prSet presAssocID="{191AA110-5146-4CD9-A8F1-E0C0EB912DF3}" presName="spaceRect" presStyleCnt="0"/>
      <dgm:spPr/>
    </dgm:pt>
    <dgm:pt modelId="{49F36765-2BA7-4C71-980E-9DB7DA26C69A}" type="pres">
      <dgm:prSet presAssocID="{191AA110-5146-4CD9-A8F1-E0C0EB912DF3}" presName="textRect" presStyleLbl="revTx" presStyleIdx="2" presStyleCnt="3">
        <dgm:presLayoutVars>
          <dgm:chMax val="1"/>
          <dgm:chPref val="1"/>
        </dgm:presLayoutVars>
      </dgm:prSet>
      <dgm:spPr/>
    </dgm:pt>
  </dgm:ptLst>
  <dgm:cxnLst>
    <dgm:cxn modelId="{160D1330-18F4-CF42-8C3E-E63C2BAF6F84}" type="presOf" srcId="{191AA110-5146-4CD9-A8F1-E0C0EB912DF3}" destId="{49F36765-2BA7-4C71-980E-9DB7DA26C69A}" srcOrd="0" destOrd="0" presId="urn:microsoft.com/office/officeart/2018/2/layout/IconLabelList"/>
    <dgm:cxn modelId="{D4674030-0658-4CE4-A0A7-0CEFC1596F64}" srcId="{3D1D3AA5-501F-4A97-A336-985BC4578283}" destId="{191AA110-5146-4CD9-A8F1-E0C0EB912DF3}" srcOrd="2" destOrd="0" parTransId="{A3944855-C918-499E-80B8-F3FB1C0E7854}" sibTransId="{80C2BD68-F817-46D2-AD21-93F9745F5EF0}"/>
    <dgm:cxn modelId="{398E4180-10A6-4511-A33C-597CE7EFA918}" type="presOf" srcId="{3D1D3AA5-501F-4A97-A336-985BC4578283}" destId="{58E99869-9A58-4BAD-9E86-B0AF8161199E}" srcOrd="0" destOrd="0" presId="urn:microsoft.com/office/officeart/2018/2/layout/IconLabelList"/>
    <dgm:cxn modelId="{322E908B-8EC6-4CE5-8FA9-BF1B3A1BCE67}" srcId="{3D1D3AA5-501F-4A97-A336-985BC4578283}" destId="{4BBE1F0F-2B10-4261-A7FD-DC725BF4F457}" srcOrd="1" destOrd="0" parTransId="{F5F61467-265C-4E61-805E-F01489F69BC6}" sibTransId="{9EB21C18-1541-47B3-B3EF-7279C215D7EE}"/>
    <dgm:cxn modelId="{0D0DA7E6-9B7E-A749-99F2-8986B8B34D40}" type="presOf" srcId="{4BBE1F0F-2B10-4261-A7FD-DC725BF4F457}" destId="{D0C72E4E-B81F-485F-B087-F7F9A79AE3FB}" srcOrd="0" destOrd="0" presId="urn:microsoft.com/office/officeart/2018/2/layout/IconLabelList"/>
    <dgm:cxn modelId="{21961FFE-BE01-4143-B3F5-B62B6CC52E9C}" srcId="{3D1D3AA5-501F-4A97-A336-985BC4578283}" destId="{38348BDE-71D2-4DA1-9AF9-AAC88C0FDC88}" srcOrd="0" destOrd="0" parTransId="{CF4D5F51-2759-4E0A-9946-D190AFDAAA84}" sibTransId="{A6D28A4E-AC7D-4A7C-8F76-9054E3335A53}"/>
    <dgm:cxn modelId="{6656A3FE-33FF-FE47-ABC9-F99C696EB81C}" type="presOf" srcId="{38348BDE-71D2-4DA1-9AF9-AAC88C0FDC88}" destId="{562AE94A-B610-4CC0-B1E6-37B9F736568C}" srcOrd="0" destOrd="0" presId="urn:microsoft.com/office/officeart/2018/2/layout/IconLabelList"/>
    <dgm:cxn modelId="{63BB4B28-2553-114A-834D-02FFF4BD5D83}" type="presParOf" srcId="{58E99869-9A58-4BAD-9E86-B0AF8161199E}" destId="{301482C8-5226-4E6D-B015-E953F1F0C288}" srcOrd="0" destOrd="0" presId="urn:microsoft.com/office/officeart/2018/2/layout/IconLabelList"/>
    <dgm:cxn modelId="{280DDA56-0483-2143-9624-89FBA20AB321}" type="presParOf" srcId="{301482C8-5226-4E6D-B015-E953F1F0C288}" destId="{9D0C55FA-B510-4C0B-9E1F-25F29670BA8C}" srcOrd="0" destOrd="0" presId="urn:microsoft.com/office/officeart/2018/2/layout/IconLabelList"/>
    <dgm:cxn modelId="{18115F96-8923-864F-98A1-45E3D9301F3F}" type="presParOf" srcId="{301482C8-5226-4E6D-B015-E953F1F0C288}" destId="{D4D0AEDC-9105-4D05-AA3B-0151C170BCDB}" srcOrd="1" destOrd="0" presId="urn:microsoft.com/office/officeart/2018/2/layout/IconLabelList"/>
    <dgm:cxn modelId="{13F1AB71-D9A8-8840-B9BB-ED6DD166E7E5}" type="presParOf" srcId="{301482C8-5226-4E6D-B015-E953F1F0C288}" destId="{562AE94A-B610-4CC0-B1E6-37B9F736568C}" srcOrd="2" destOrd="0" presId="urn:microsoft.com/office/officeart/2018/2/layout/IconLabelList"/>
    <dgm:cxn modelId="{FF31FD12-E301-4348-8AFD-E3E01E44DC42}" type="presParOf" srcId="{58E99869-9A58-4BAD-9E86-B0AF8161199E}" destId="{A8B34C3F-541A-49B5-B621-2D2ED66AE300}" srcOrd="1" destOrd="0" presId="urn:microsoft.com/office/officeart/2018/2/layout/IconLabelList"/>
    <dgm:cxn modelId="{C95C062E-951A-A14C-BA50-E1052F60C039}" type="presParOf" srcId="{58E99869-9A58-4BAD-9E86-B0AF8161199E}" destId="{DD2E9B76-71ED-4809-A1E9-38BBBB67548D}" srcOrd="2" destOrd="0" presId="urn:microsoft.com/office/officeart/2018/2/layout/IconLabelList"/>
    <dgm:cxn modelId="{AC673359-5C3D-D147-A015-4E553413647E}" type="presParOf" srcId="{DD2E9B76-71ED-4809-A1E9-38BBBB67548D}" destId="{152F7015-599A-4BD5-BADC-263981E65797}" srcOrd="0" destOrd="0" presId="urn:microsoft.com/office/officeart/2018/2/layout/IconLabelList"/>
    <dgm:cxn modelId="{649ED907-755D-4845-A59D-D9DC6C4B270F}" type="presParOf" srcId="{DD2E9B76-71ED-4809-A1E9-38BBBB67548D}" destId="{F594C5FD-F8BE-4C2B-8022-B9177FD83DF7}" srcOrd="1" destOrd="0" presId="urn:microsoft.com/office/officeart/2018/2/layout/IconLabelList"/>
    <dgm:cxn modelId="{D862BD19-20C0-BF4E-B9AF-ED9D418AC01F}" type="presParOf" srcId="{DD2E9B76-71ED-4809-A1E9-38BBBB67548D}" destId="{D0C72E4E-B81F-485F-B087-F7F9A79AE3FB}" srcOrd="2" destOrd="0" presId="urn:microsoft.com/office/officeart/2018/2/layout/IconLabelList"/>
    <dgm:cxn modelId="{5A194C73-0F31-1B42-ABF4-946CCEED0F09}" type="presParOf" srcId="{58E99869-9A58-4BAD-9E86-B0AF8161199E}" destId="{F164ADD6-1651-4CCD-A7F0-622CD6D97914}" srcOrd="3" destOrd="0" presId="urn:microsoft.com/office/officeart/2018/2/layout/IconLabelList"/>
    <dgm:cxn modelId="{23D4525E-C2F0-854D-BAFD-B565E5A43050}" type="presParOf" srcId="{58E99869-9A58-4BAD-9E86-B0AF8161199E}" destId="{1EC77D33-3344-4B8E-9598-B0199442ED47}" srcOrd="4" destOrd="0" presId="urn:microsoft.com/office/officeart/2018/2/layout/IconLabelList"/>
    <dgm:cxn modelId="{730F32F6-9765-A045-BC7D-F2C2948570C1}" type="presParOf" srcId="{1EC77D33-3344-4B8E-9598-B0199442ED47}" destId="{9661F044-B56E-496A-9C2A-FDA38F275110}" srcOrd="0" destOrd="0" presId="urn:microsoft.com/office/officeart/2018/2/layout/IconLabelList"/>
    <dgm:cxn modelId="{1AFE3A3D-F21B-294A-B2B3-18F6CBB222A6}" type="presParOf" srcId="{1EC77D33-3344-4B8E-9598-B0199442ED47}" destId="{E64E6DD2-6A9D-42C3-96B4-405CD74E3991}" srcOrd="1" destOrd="0" presId="urn:microsoft.com/office/officeart/2018/2/layout/IconLabelList"/>
    <dgm:cxn modelId="{A023F02C-0857-AC4F-8311-493F24B95E09}" type="presParOf" srcId="{1EC77D33-3344-4B8E-9598-B0199442ED47}" destId="{49F36765-2BA7-4C71-980E-9DB7DA26C69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72FDCA-012E-4837-A657-6B3F63991ED7}"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nl-NL"/>
        </a:p>
      </dgm:t>
    </dgm:pt>
    <dgm:pt modelId="{56C5D7FA-B4C2-4A6A-9303-10197D0F0300}">
      <dgm:prSet phldrT="[Tekst]" custT="1"/>
      <dgm:spPr>
        <a:solidFill>
          <a:schemeClr val="accent1">
            <a:lumMod val="60000"/>
            <a:lumOff val="40000"/>
          </a:schemeClr>
        </a:solidFill>
      </dgm:spPr>
      <dgm:t>
        <a:bodyPr/>
        <a:lstStyle/>
        <a:p>
          <a:r>
            <a:rPr lang="nl-NL" sz="1100" dirty="0"/>
            <a:t>Consultatie extern.     Inzet specialistische hulp.                  </a:t>
          </a:r>
        </a:p>
      </dgm:t>
    </dgm:pt>
    <dgm:pt modelId="{AA87D781-5177-45B4-8A0F-126DC6411343}" type="parTrans" cxnId="{1D17E3E3-F652-47B4-A8D8-1EEED7AFEDC8}">
      <dgm:prSet/>
      <dgm:spPr/>
      <dgm:t>
        <a:bodyPr/>
        <a:lstStyle/>
        <a:p>
          <a:endParaRPr lang="nl-NL"/>
        </a:p>
      </dgm:t>
    </dgm:pt>
    <dgm:pt modelId="{DAAB3239-0255-4A64-940E-E984518C70A2}" type="sibTrans" cxnId="{1D17E3E3-F652-47B4-A8D8-1EEED7AFEDC8}">
      <dgm:prSet/>
      <dgm:spPr/>
      <dgm:t>
        <a:bodyPr/>
        <a:lstStyle/>
        <a:p>
          <a:endParaRPr lang="nl-NL"/>
        </a:p>
      </dgm:t>
    </dgm:pt>
    <dgm:pt modelId="{61F7C87A-ABC5-4901-99DD-AD41BA2313D9}">
      <dgm:prSet phldrT="[Tekst]" custT="1"/>
      <dgm:spPr>
        <a:solidFill>
          <a:schemeClr val="accent1">
            <a:lumMod val="60000"/>
            <a:lumOff val="40000"/>
          </a:schemeClr>
        </a:solidFill>
      </dgm:spPr>
      <dgm:t>
        <a:bodyPr/>
        <a:lstStyle/>
        <a:p>
          <a:r>
            <a:rPr lang="nl-NL" sz="1400" dirty="0"/>
            <a:t>Consultatie extern.              Inzet (preventief) aanbod</a:t>
          </a:r>
        </a:p>
      </dgm:t>
    </dgm:pt>
    <dgm:pt modelId="{B45D9087-9265-4DC1-943D-B8A4DF8F9F03}" type="parTrans" cxnId="{EF32817E-E3B2-4B94-87DD-6328D43EC7FB}">
      <dgm:prSet/>
      <dgm:spPr/>
      <dgm:t>
        <a:bodyPr/>
        <a:lstStyle/>
        <a:p>
          <a:endParaRPr lang="nl-NL"/>
        </a:p>
      </dgm:t>
    </dgm:pt>
    <dgm:pt modelId="{4ADE953A-75AD-4858-9B94-0ED748A56362}" type="sibTrans" cxnId="{EF32817E-E3B2-4B94-87DD-6328D43EC7FB}">
      <dgm:prSet/>
      <dgm:spPr/>
      <dgm:t>
        <a:bodyPr/>
        <a:lstStyle/>
        <a:p>
          <a:endParaRPr lang="nl-NL"/>
        </a:p>
      </dgm:t>
    </dgm:pt>
    <dgm:pt modelId="{1EB27090-E53C-4B5D-880C-9A045FAA75E9}">
      <dgm:prSet phldrT="[Tekst]" custT="1"/>
      <dgm:spPr>
        <a:solidFill>
          <a:schemeClr val="accent1">
            <a:lumMod val="75000"/>
          </a:schemeClr>
        </a:solidFill>
      </dgm:spPr>
      <dgm:t>
        <a:bodyPr/>
        <a:lstStyle/>
        <a:p>
          <a:r>
            <a:rPr lang="nl-NL" sz="1800" dirty="0"/>
            <a:t>Basiskwaliteit in de groep</a:t>
          </a:r>
        </a:p>
      </dgm:t>
    </dgm:pt>
    <dgm:pt modelId="{92CE302B-0999-4A6B-94D0-5022FFBB135F}" type="parTrans" cxnId="{C1C33ACB-C9F8-4FA1-A4E2-1659C0C1E12B}">
      <dgm:prSet/>
      <dgm:spPr/>
      <dgm:t>
        <a:bodyPr/>
        <a:lstStyle/>
        <a:p>
          <a:endParaRPr lang="nl-NL"/>
        </a:p>
      </dgm:t>
    </dgm:pt>
    <dgm:pt modelId="{A1A4624C-FB52-4563-B0B6-705C1DDE2AF3}" type="sibTrans" cxnId="{C1C33ACB-C9F8-4FA1-A4E2-1659C0C1E12B}">
      <dgm:prSet/>
      <dgm:spPr/>
      <dgm:t>
        <a:bodyPr/>
        <a:lstStyle/>
        <a:p>
          <a:endParaRPr lang="nl-NL"/>
        </a:p>
      </dgm:t>
    </dgm:pt>
    <dgm:pt modelId="{1D19A177-2068-4B9B-A770-04D89195979B}">
      <dgm:prSet phldrT="[Tekst]" custT="1"/>
      <dgm:spPr>
        <a:solidFill>
          <a:schemeClr val="accent1">
            <a:lumMod val="20000"/>
            <a:lumOff val="80000"/>
          </a:schemeClr>
        </a:solidFill>
      </dgm:spPr>
      <dgm:t>
        <a:bodyPr/>
        <a:lstStyle/>
        <a:p>
          <a:endParaRPr lang="nl-NL" sz="1100" dirty="0"/>
        </a:p>
        <a:p>
          <a:r>
            <a:rPr lang="nl-NL" sz="1100" dirty="0"/>
            <a:t>Plaatsing          s(b)o</a:t>
          </a:r>
        </a:p>
      </dgm:t>
    </dgm:pt>
    <dgm:pt modelId="{1AACB38A-790E-4B50-B3BF-31A12629E4AA}" type="parTrans" cxnId="{7714A852-DBFF-48B8-A5FB-42438E54D2AE}">
      <dgm:prSet/>
      <dgm:spPr/>
      <dgm:t>
        <a:bodyPr/>
        <a:lstStyle/>
        <a:p>
          <a:endParaRPr lang="nl-NL"/>
        </a:p>
      </dgm:t>
    </dgm:pt>
    <dgm:pt modelId="{04F1CBD2-13C5-4096-AC49-F30B7D1A2845}" type="sibTrans" cxnId="{7714A852-DBFF-48B8-A5FB-42438E54D2AE}">
      <dgm:prSet/>
      <dgm:spPr/>
      <dgm:t>
        <a:bodyPr/>
        <a:lstStyle/>
        <a:p>
          <a:endParaRPr lang="nl-NL"/>
        </a:p>
      </dgm:t>
    </dgm:pt>
    <dgm:pt modelId="{4695F486-62DB-4ED1-8CB8-85E1B27E90E4}">
      <dgm:prSet phldrT="[Tekst]" custT="1"/>
      <dgm:spPr>
        <a:solidFill>
          <a:schemeClr val="accent1">
            <a:lumMod val="75000"/>
          </a:schemeClr>
        </a:solidFill>
      </dgm:spPr>
      <dgm:t>
        <a:bodyPr/>
        <a:lstStyle/>
        <a:p>
          <a:r>
            <a:rPr lang="nl-NL" sz="1400" dirty="0"/>
            <a:t>Consultatie intern.                 Groepsplan per groep</a:t>
          </a:r>
        </a:p>
      </dgm:t>
    </dgm:pt>
    <dgm:pt modelId="{5B5CB607-42C6-497E-8A3F-43607A8BF390}" type="parTrans" cxnId="{18365328-BFF0-4176-954B-3A8EDC2C2889}">
      <dgm:prSet/>
      <dgm:spPr/>
      <dgm:t>
        <a:bodyPr/>
        <a:lstStyle/>
        <a:p>
          <a:endParaRPr lang="nl-NL"/>
        </a:p>
      </dgm:t>
    </dgm:pt>
    <dgm:pt modelId="{6A119641-1F53-49DB-A32A-13DCF9E90328}" type="sibTrans" cxnId="{18365328-BFF0-4176-954B-3A8EDC2C2889}">
      <dgm:prSet/>
      <dgm:spPr/>
      <dgm:t>
        <a:bodyPr/>
        <a:lstStyle/>
        <a:p>
          <a:endParaRPr lang="nl-NL"/>
        </a:p>
      </dgm:t>
    </dgm:pt>
    <dgm:pt modelId="{F42EF483-A817-4365-B617-C89AA6141E5A}" type="pres">
      <dgm:prSet presAssocID="{A672FDCA-012E-4837-A657-6B3F63991ED7}" presName="Name0" presStyleCnt="0">
        <dgm:presLayoutVars>
          <dgm:dir/>
          <dgm:animLvl val="lvl"/>
          <dgm:resizeHandles val="exact"/>
        </dgm:presLayoutVars>
      </dgm:prSet>
      <dgm:spPr/>
    </dgm:pt>
    <dgm:pt modelId="{9DB19498-E502-4481-BA08-FA26969C11E5}" type="pres">
      <dgm:prSet presAssocID="{1D19A177-2068-4B9B-A770-04D89195979B}" presName="Name8" presStyleCnt="0"/>
      <dgm:spPr/>
    </dgm:pt>
    <dgm:pt modelId="{70311879-B612-44E9-BFBB-1F9F66175DDD}" type="pres">
      <dgm:prSet presAssocID="{1D19A177-2068-4B9B-A770-04D89195979B}" presName="level" presStyleLbl="node1" presStyleIdx="0" presStyleCnt="5">
        <dgm:presLayoutVars>
          <dgm:chMax val="1"/>
          <dgm:bulletEnabled val="1"/>
        </dgm:presLayoutVars>
      </dgm:prSet>
      <dgm:spPr/>
    </dgm:pt>
    <dgm:pt modelId="{061AE819-2ABC-43B0-BC52-309E04D454B8}" type="pres">
      <dgm:prSet presAssocID="{1D19A177-2068-4B9B-A770-04D89195979B}" presName="levelTx" presStyleLbl="revTx" presStyleIdx="0" presStyleCnt="0">
        <dgm:presLayoutVars>
          <dgm:chMax val="1"/>
          <dgm:bulletEnabled val="1"/>
        </dgm:presLayoutVars>
      </dgm:prSet>
      <dgm:spPr/>
    </dgm:pt>
    <dgm:pt modelId="{E88C1632-BA90-45B8-8614-829384A1E835}" type="pres">
      <dgm:prSet presAssocID="{56C5D7FA-B4C2-4A6A-9303-10197D0F0300}" presName="Name8" presStyleCnt="0"/>
      <dgm:spPr/>
    </dgm:pt>
    <dgm:pt modelId="{8DB1D001-312F-4712-A110-BE9005DA2400}" type="pres">
      <dgm:prSet presAssocID="{56C5D7FA-B4C2-4A6A-9303-10197D0F0300}" presName="level" presStyleLbl="node1" presStyleIdx="1" presStyleCnt="5" custLinFactNeighborX="-1014" custLinFactNeighborY="2097">
        <dgm:presLayoutVars>
          <dgm:chMax val="1"/>
          <dgm:bulletEnabled val="1"/>
        </dgm:presLayoutVars>
      </dgm:prSet>
      <dgm:spPr/>
    </dgm:pt>
    <dgm:pt modelId="{EFCB1011-4533-4BAC-AF78-4F9A851300E1}" type="pres">
      <dgm:prSet presAssocID="{56C5D7FA-B4C2-4A6A-9303-10197D0F0300}" presName="levelTx" presStyleLbl="revTx" presStyleIdx="0" presStyleCnt="0">
        <dgm:presLayoutVars>
          <dgm:chMax val="1"/>
          <dgm:bulletEnabled val="1"/>
        </dgm:presLayoutVars>
      </dgm:prSet>
      <dgm:spPr/>
    </dgm:pt>
    <dgm:pt modelId="{5F6E9870-051D-4A62-8D77-20F0FAF51E30}" type="pres">
      <dgm:prSet presAssocID="{61F7C87A-ABC5-4901-99DD-AD41BA2313D9}" presName="Name8" presStyleCnt="0"/>
      <dgm:spPr/>
    </dgm:pt>
    <dgm:pt modelId="{2F83CCC9-8CAF-4777-89C1-A91411208F68}" type="pres">
      <dgm:prSet presAssocID="{61F7C87A-ABC5-4901-99DD-AD41BA2313D9}" presName="level" presStyleLbl="node1" presStyleIdx="2" presStyleCnt="5">
        <dgm:presLayoutVars>
          <dgm:chMax val="1"/>
          <dgm:bulletEnabled val="1"/>
        </dgm:presLayoutVars>
      </dgm:prSet>
      <dgm:spPr/>
    </dgm:pt>
    <dgm:pt modelId="{6885CBBC-4950-4887-8F1F-ECFB6C22D11F}" type="pres">
      <dgm:prSet presAssocID="{61F7C87A-ABC5-4901-99DD-AD41BA2313D9}" presName="levelTx" presStyleLbl="revTx" presStyleIdx="0" presStyleCnt="0">
        <dgm:presLayoutVars>
          <dgm:chMax val="1"/>
          <dgm:bulletEnabled val="1"/>
        </dgm:presLayoutVars>
      </dgm:prSet>
      <dgm:spPr/>
    </dgm:pt>
    <dgm:pt modelId="{ED14273E-CA2F-449F-9CB7-B17B600506C2}" type="pres">
      <dgm:prSet presAssocID="{4695F486-62DB-4ED1-8CB8-85E1B27E90E4}" presName="Name8" presStyleCnt="0"/>
      <dgm:spPr/>
    </dgm:pt>
    <dgm:pt modelId="{81EAF762-1549-4267-98C3-FBBDB65FD5D6}" type="pres">
      <dgm:prSet presAssocID="{4695F486-62DB-4ED1-8CB8-85E1B27E90E4}" presName="level" presStyleLbl="node1" presStyleIdx="3" presStyleCnt="5" custScaleY="92998">
        <dgm:presLayoutVars>
          <dgm:chMax val="1"/>
          <dgm:bulletEnabled val="1"/>
        </dgm:presLayoutVars>
      </dgm:prSet>
      <dgm:spPr/>
    </dgm:pt>
    <dgm:pt modelId="{1BA29A22-0979-456E-B3E8-233A8E049AC7}" type="pres">
      <dgm:prSet presAssocID="{4695F486-62DB-4ED1-8CB8-85E1B27E90E4}" presName="levelTx" presStyleLbl="revTx" presStyleIdx="0" presStyleCnt="0">
        <dgm:presLayoutVars>
          <dgm:chMax val="1"/>
          <dgm:bulletEnabled val="1"/>
        </dgm:presLayoutVars>
      </dgm:prSet>
      <dgm:spPr/>
    </dgm:pt>
    <dgm:pt modelId="{FC8E8268-5ED7-49C7-8903-83184E0D8071}" type="pres">
      <dgm:prSet presAssocID="{1EB27090-E53C-4B5D-880C-9A045FAA75E9}" presName="Name8" presStyleCnt="0"/>
      <dgm:spPr/>
    </dgm:pt>
    <dgm:pt modelId="{37646F8D-A131-445F-9A64-31F10A9E5C35}" type="pres">
      <dgm:prSet presAssocID="{1EB27090-E53C-4B5D-880C-9A045FAA75E9}" presName="level" presStyleLbl="node1" presStyleIdx="4" presStyleCnt="5">
        <dgm:presLayoutVars>
          <dgm:chMax val="1"/>
          <dgm:bulletEnabled val="1"/>
        </dgm:presLayoutVars>
      </dgm:prSet>
      <dgm:spPr/>
    </dgm:pt>
    <dgm:pt modelId="{08AF3A30-3984-4D44-B6BE-B9818470A24B}" type="pres">
      <dgm:prSet presAssocID="{1EB27090-E53C-4B5D-880C-9A045FAA75E9}" presName="levelTx" presStyleLbl="revTx" presStyleIdx="0" presStyleCnt="0">
        <dgm:presLayoutVars>
          <dgm:chMax val="1"/>
          <dgm:bulletEnabled val="1"/>
        </dgm:presLayoutVars>
      </dgm:prSet>
      <dgm:spPr/>
    </dgm:pt>
  </dgm:ptLst>
  <dgm:cxnLst>
    <dgm:cxn modelId="{43E8ED1A-0DCE-4B86-B2F2-4E94B9CBDB09}" type="presOf" srcId="{1EB27090-E53C-4B5D-880C-9A045FAA75E9}" destId="{08AF3A30-3984-4D44-B6BE-B9818470A24B}" srcOrd="1" destOrd="0" presId="urn:microsoft.com/office/officeart/2005/8/layout/pyramid1"/>
    <dgm:cxn modelId="{18365328-BFF0-4176-954B-3A8EDC2C2889}" srcId="{A672FDCA-012E-4837-A657-6B3F63991ED7}" destId="{4695F486-62DB-4ED1-8CB8-85E1B27E90E4}" srcOrd="3" destOrd="0" parTransId="{5B5CB607-42C6-497E-8A3F-43607A8BF390}" sibTransId="{6A119641-1F53-49DB-A32A-13DCF9E90328}"/>
    <dgm:cxn modelId="{D002FF46-FBE4-4553-9DCD-A969A738664C}" type="presOf" srcId="{4695F486-62DB-4ED1-8CB8-85E1B27E90E4}" destId="{1BA29A22-0979-456E-B3E8-233A8E049AC7}" srcOrd="1" destOrd="0" presId="urn:microsoft.com/office/officeart/2005/8/layout/pyramid1"/>
    <dgm:cxn modelId="{A6A4914A-E988-458D-991E-2DAACCE653CF}" type="presOf" srcId="{56C5D7FA-B4C2-4A6A-9303-10197D0F0300}" destId="{8DB1D001-312F-4712-A110-BE9005DA2400}" srcOrd="0" destOrd="0" presId="urn:microsoft.com/office/officeart/2005/8/layout/pyramid1"/>
    <dgm:cxn modelId="{7714A852-DBFF-48B8-A5FB-42438E54D2AE}" srcId="{A672FDCA-012E-4837-A657-6B3F63991ED7}" destId="{1D19A177-2068-4B9B-A770-04D89195979B}" srcOrd="0" destOrd="0" parTransId="{1AACB38A-790E-4B50-B3BF-31A12629E4AA}" sibTransId="{04F1CBD2-13C5-4096-AC49-F30B7D1A2845}"/>
    <dgm:cxn modelId="{65DD3355-D100-482E-8EDA-250A339314C6}" type="presOf" srcId="{1EB27090-E53C-4B5D-880C-9A045FAA75E9}" destId="{37646F8D-A131-445F-9A64-31F10A9E5C35}" srcOrd="0" destOrd="0" presId="urn:microsoft.com/office/officeart/2005/8/layout/pyramid1"/>
    <dgm:cxn modelId="{9E788256-6D12-4BA4-887B-0C52459145DB}" type="presOf" srcId="{4695F486-62DB-4ED1-8CB8-85E1B27E90E4}" destId="{81EAF762-1549-4267-98C3-FBBDB65FD5D6}" srcOrd="0" destOrd="0" presId="urn:microsoft.com/office/officeart/2005/8/layout/pyramid1"/>
    <dgm:cxn modelId="{008E705B-6DBD-4B5B-907A-51574955D1A7}" type="presOf" srcId="{56C5D7FA-B4C2-4A6A-9303-10197D0F0300}" destId="{EFCB1011-4533-4BAC-AF78-4F9A851300E1}" srcOrd="1" destOrd="0" presId="urn:microsoft.com/office/officeart/2005/8/layout/pyramid1"/>
    <dgm:cxn modelId="{AA9AE668-8A23-4E89-8A4F-F160B3827B78}" type="presOf" srcId="{61F7C87A-ABC5-4901-99DD-AD41BA2313D9}" destId="{6885CBBC-4950-4887-8F1F-ECFB6C22D11F}" srcOrd="1" destOrd="0" presId="urn:microsoft.com/office/officeart/2005/8/layout/pyramid1"/>
    <dgm:cxn modelId="{EF32817E-E3B2-4B94-87DD-6328D43EC7FB}" srcId="{A672FDCA-012E-4837-A657-6B3F63991ED7}" destId="{61F7C87A-ABC5-4901-99DD-AD41BA2313D9}" srcOrd="2" destOrd="0" parTransId="{B45D9087-9265-4DC1-943D-B8A4DF8F9F03}" sibTransId="{4ADE953A-75AD-4858-9B94-0ED748A56362}"/>
    <dgm:cxn modelId="{3246F098-4D28-4D37-9392-C9BEFD798B31}" type="presOf" srcId="{61F7C87A-ABC5-4901-99DD-AD41BA2313D9}" destId="{2F83CCC9-8CAF-4777-89C1-A91411208F68}" srcOrd="0" destOrd="0" presId="urn:microsoft.com/office/officeart/2005/8/layout/pyramid1"/>
    <dgm:cxn modelId="{CA50B49D-8775-4A43-894B-B2737E206316}" type="presOf" srcId="{1D19A177-2068-4B9B-A770-04D89195979B}" destId="{061AE819-2ABC-43B0-BC52-309E04D454B8}" srcOrd="1" destOrd="0" presId="urn:microsoft.com/office/officeart/2005/8/layout/pyramid1"/>
    <dgm:cxn modelId="{5E1CE9AA-1169-4FE4-9BAF-6E07C81A49CB}" type="presOf" srcId="{1D19A177-2068-4B9B-A770-04D89195979B}" destId="{70311879-B612-44E9-BFBB-1F9F66175DDD}" srcOrd="0" destOrd="0" presId="urn:microsoft.com/office/officeart/2005/8/layout/pyramid1"/>
    <dgm:cxn modelId="{E78050B3-B988-492B-ADBB-FDDE2AC95356}" type="presOf" srcId="{A672FDCA-012E-4837-A657-6B3F63991ED7}" destId="{F42EF483-A817-4365-B617-C89AA6141E5A}" srcOrd="0" destOrd="0" presId="urn:microsoft.com/office/officeart/2005/8/layout/pyramid1"/>
    <dgm:cxn modelId="{C1C33ACB-C9F8-4FA1-A4E2-1659C0C1E12B}" srcId="{A672FDCA-012E-4837-A657-6B3F63991ED7}" destId="{1EB27090-E53C-4B5D-880C-9A045FAA75E9}" srcOrd="4" destOrd="0" parTransId="{92CE302B-0999-4A6B-94D0-5022FFBB135F}" sibTransId="{A1A4624C-FB52-4563-B0B6-705C1DDE2AF3}"/>
    <dgm:cxn modelId="{1D17E3E3-F652-47B4-A8D8-1EEED7AFEDC8}" srcId="{A672FDCA-012E-4837-A657-6B3F63991ED7}" destId="{56C5D7FA-B4C2-4A6A-9303-10197D0F0300}" srcOrd="1" destOrd="0" parTransId="{AA87D781-5177-45B4-8A0F-126DC6411343}" sibTransId="{DAAB3239-0255-4A64-940E-E984518C70A2}"/>
    <dgm:cxn modelId="{011309ED-28C9-4D8D-AEB1-243F6655B864}" type="presParOf" srcId="{F42EF483-A817-4365-B617-C89AA6141E5A}" destId="{9DB19498-E502-4481-BA08-FA26969C11E5}" srcOrd="0" destOrd="0" presId="urn:microsoft.com/office/officeart/2005/8/layout/pyramid1"/>
    <dgm:cxn modelId="{16B9629A-F0BD-44FF-9F60-DEE9B91F53B0}" type="presParOf" srcId="{9DB19498-E502-4481-BA08-FA26969C11E5}" destId="{70311879-B612-44E9-BFBB-1F9F66175DDD}" srcOrd="0" destOrd="0" presId="urn:microsoft.com/office/officeart/2005/8/layout/pyramid1"/>
    <dgm:cxn modelId="{826D4095-6E6D-46B1-A931-A989E52DC983}" type="presParOf" srcId="{9DB19498-E502-4481-BA08-FA26969C11E5}" destId="{061AE819-2ABC-43B0-BC52-309E04D454B8}" srcOrd="1" destOrd="0" presId="urn:microsoft.com/office/officeart/2005/8/layout/pyramid1"/>
    <dgm:cxn modelId="{07D8DDBB-A98C-4B08-8653-7BFA46B09AFF}" type="presParOf" srcId="{F42EF483-A817-4365-B617-C89AA6141E5A}" destId="{E88C1632-BA90-45B8-8614-829384A1E835}" srcOrd="1" destOrd="0" presId="urn:microsoft.com/office/officeart/2005/8/layout/pyramid1"/>
    <dgm:cxn modelId="{CB8B8ACF-D7BF-4DE7-80B8-76E49DFD3435}" type="presParOf" srcId="{E88C1632-BA90-45B8-8614-829384A1E835}" destId="{8DB1D001-312F-4712-A110-BE9005DA2400}" srcOrd="0" destOrd="0" presId="urn:microsoft.com/office/officeart/2005/8/layout/pyramid1"/>
    <dgm:cxn modelId="{2FD5091C-E81C-4A86-9261-38B0A880720B}" type="presParOf" srcId="{E88C1632-BA90-45B8-8614-829384A1E835}" destId="{EFCB1011-4533-4BAC-AF78-4F9A851300E1}" srcOrd="1" destOrd="0" presId="urn:microsoft.com/office/officeart/2005/8/layout/pyramid1"/>
    <dgm:cxn modelId="{21E9ADDD-CCC7-4BA2-A43C-9A69C26620D7}" type="presParOf" srcId="{F42EF483-A817-4365-B617-C89AA6141E5A}" destId="{5F6E9870-051D-4A62-8D77-20F0FAF51E30}" srcOrd="2" destOrd="0" presId="urn:microsoft.com/office/officeart/2005/8/layout/pyramid1"/>
    <dgm:cxn modelId="{4D52262E-ED6D-4D48-AD96-B33ECFB627ED}" type="presParOf" srcId="{5F6E9870-051D-4A62-8D77-20F0FAF51E30}" destId="{2F83CCC9-8CAF-4777-89C1-A91411208F68}" srcOrd="0" destOrd="0" presId="urn:microsoft.com/office/officeart/2005/8/layout/pyramid1"/>
    <dgm:cxn modelId="{9C80228B-EE0F-4B16-8D79-680152BBB354}" type="presParOf" srcId="{5F6E9870-051D-4A62-8D77-20F0FAF51E30}" destId="{6885CBBC-4950-4887-8F1F-ECFB6C22D11F}" srcOrd="1" destOrd="0" presId="urn:microsoft.com/office/officeart/2005/8/layout/pyramid1"/>
    <dgm:cxn modelId="{D91C3065-58C7-40A5-9D08-142B93CBEDEB}" type="presParOf" srcId="{F42EF483-A817-4365-B617-C89AA6141E5A}" destId="{ED14273E-CA2F-449F-9CB7-B17B600506C2}" srcOrd="3" destOrd="0" presId="urn:microsoft.com/office/officeart/2005/8/layout/pyramid1"/>
    <dgm:cxn modelId="{93A6BB36-5503-4867-8F2A-66511B42D47E}" type="presParOf" srcId="{ED14273E-CA2F-449F-9CB7-B17B600506C2}" destId="{81EAF762-1549-4267-98C3-FBBDB65FD5D6}" srcOrd="0" destOrd="0" presId="urn:microsoft.com/office/officeart/2005/8/layout/pyramid1"/>
    <dgm:cxn modelId="{08CB1235-C985-42AB-A57A-CE424EBB3256}" type="presParOf" srcId="{ED14273E-CA2F-449F-9CB7-B17B600506C2}" destId="{1BA29A22-0979-456E-B3E8-233A8E049AC7}" srcOrd="1" destOrd="0" presId="urn:microsoft.com/office/officeart/2005/8/layout/pyramid1"/>
    <dgm:cxn modelId="{B8ED7DD8-71C9-4C01-A868-C4475465BCF2}" type="presParOf" srcId="{F42EF483-A817-4365-B617-C89AA6141E5A}" destId="{FC8E8268-5ED7-49C7-8903-83184E0D8071}" srcOrd="4" destOrd="0" presId="urn:microsoft.com/office/officeart/2005/8/layout/pyramid1"/>
    <dgm:cxn modelId="{AC0A2052-1C7B-48EB-9F07-9CEE1B7E16E1}" type="presParOf" srcId="{FC8E8268-5ED7-49C7-8903-83184E0D8071}" destId="{37646F8D-A131-445F-9A64-31F10A9E5C35}" srcOrd="0" destOrd="0" presId="urn:microsoft.com/office/officeart/2005/8/layout/pyramid1"/>
    <dgm:cxn modelId="{4E0DA85D-02AC-4F2B-8E05-536DB65EF958}" type="presParOf" srcId="{FC8E8268-5ED7-49C7-8903-83184E0D8071}" destId="{08AF3A30-3984-4D44-B6BE-B9818470A24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72FDCA-012E-4837-A657-6B3F63991ED7}" type="doc">
      <dgm:prSet loTypeId="urn:microsoft.com/office/officeart/2005/8/layout/pyramid3" loCatId="pyramid" qsTypeId="urn:microsoft.com/office/officeart/2005/8/quickstyle/simple1" qsCatId="simple" csTypeId="urn:microsoft.com/office/officeart/2005/8/colors/accent1_2" csCatId="accent1" phldr="1"/>
      <dgm:spPr/>
      <dgm:t>
        <a:bodyPr/>
        <a:lstStyle/>
        <a:p>
          <a:endParaRPr lang="nl-NL"/>
        </a:p>
      </dgm:t>
    </dgm:pt>
    <dgm:pt modelId="{56C5D7FA-B4C2-4A6A-9303-10197D0F0300}">
      <dgm:prSet phldrT="[Tekst]" custT="1"/>
      <dgm:spPr>
        <a:solidFill>
          <a:schemeClr val="accent1">
            <a:lumMod val="60000"/>
            <a:lumOff val="40000"/>
          </a:schemeClr>
        </a:solidFill>
      </dgm:spPr>
      <dgm:t>
        <a:bodyPr/>
        <a:lstStyle/>
        <a:p>
          <a:r>
            <a:rPr lang="nl-NL" sz="1100" dirty="0"/>
            <a:t>Gezinsplan</a:t>
          </a:r>
        </a:p>
      </dgm:t>
    </dgm:pt>
    <dgm:pt modelId="{AA87D781-5177-45B4-8A0F-126DC6411343}" type="parTrans" cxnId="{1D17E3E3-F652-47B4-A8D8-1EEED7AFEDC8}">
      <dgm:prSet/>
      <dgm:spPr/>
      <dgm:t>
        <a:bodyPr/>
        <a:lstStyle/>
        <a:p>
          <a:endParaRPr lang="nl-NL"/>
        </a:p>
      </dgm:t>
    </dgm:pt>
    <dgm:pt modelId="{DAAB3239-0255-4A64-940E-E984518C70A2}" type="sibTrans" cxnId="{1D17E3E3-F652-47B4-A8D8-1EEED7AFEDC8}">
      <dgm:prSet/>
      <dgm:spPr/>
      <dgm:t>
        <a:bodyPr/>
        <a:lstStyle/>
        <a:p>
          <a:endParaRPr lang="nl-NL"/>
        </a:p>
      </dgm:t>
    </dgm:pt>
    <dgm:pt modelId="{1EB27090-E53C-4B5D-880C-9A045FAA75E9}">
      <dgm:prSet phldrT="[Tekst]" custT="1"/>
      <dgm:spPr>
        <a:solidFill>
          <a:schemeClr val="accent1">
            <a:lumMod val="75000"/>
          </a:schemeClr>
        </a:solidFill>
      </dgm:spPr>
      <dgm:t>
        <a:bodyPr/>
        <a:lstStyle/>
        <a:p>
          <a:r>
            <a:rPr lang="nl-NL" sz="1200" dirty="0"/>
            <a:t>Loket/toegang</a:t>
          </a:r>
        </a:p>
      </dgm:t>
    </dgm:pt>
    <dgm:pt modelId="{92CE302B-0999-4A6B-94D0-5022FFBB135F}" type="parTrans" cxnId="{C1C33ACB-C9F8-4FA1-A4E2-1659C0C1E12B}">
      <dgm:prSet/>
      <dgm:spPr/>
      <dgm:t>
        <a:bodyPr/>
        <a:lstStyle/>
        <a:p>
          <a:endParaRPr lang="nl-NL"/>
        </a:p>
      </dgm:t>
    </dgm:pt>
    <dgm:pt modelId="{A1A4624C-FB52-4563-B0B6-705C1DDE2AF3}" type="sibTrans" cxnId="{C1C33ACB-C9F8-4FA1-A4E2-1659C0C1E12B}">
      <dgm:prSet/>
      <dgm:spPr/>
      <dgm:t>
        <a:bodyPr/>
        <a:lstStyle/>
        <a:p>
          <a:endParaRPr lang="nl-NL"/>
        </a:p>
      </dgm:t>
    </dgm:pt>
    <dgm:pt modelId="{1D19A177-2068-4B9B-A770-04D89195979B}">
      <dgm:prSet phldrT="[Tekst]" custT="1"/>
      <dgm:spPr>
        <a:solidFill>
          <a:schemeClr val="accent1">
            <a:lumMod val="20000"/>
            <a:lumOff val="80000"/>
          </a:schemeClr>
        </a:solidFill>
      </dgm:spPr>
      <dgm:t>
        <a:bodyPr/>
        <a:lstStyle/>
        <a:p>
          <a:r>
            <a:rPr lang="nl-NL" sz="1100" dirty="0"/>
            <a:t>Inzet aanbieders</a:t>
          </a:r>
        </a:p>
      </dgm:t>
    </dgm:pt>
    <dgm:pt modelId="{1AACB38A-790E-4B50-B3BF-31A12629E4AA}" type="parTrans" cxnId="{7714A852-DBFF-48B8-A5FB-42438E54D2AE}">
      <dgm:prSet/>
      <dgm:spPr/>
      <dgm:t>
        <a:bodyPr/>
        <a:lstStyle/>
        <a:p>
          <a:endParaRPr lang="nl-NL"/>
        </a:p>
      </dgm:t>
    </dgm:pt>
    <dgm:pt modelId="{04F1CBD2-13C5-4096-AC49-F30B7D1A2845}" type="sibTrans" cxnId="{7714A852-DBFF-48B8-A5FB-42438E54D2AE}">
      <dgm:prSet/>
      <dgm:spPr/>
      <dgm:t>
        <a:bodyPr/>
        <a:lstStyle/>
        <a:p>
          <a:endParaRPr lang="nl-NL"/>
        </a:p>
      </dgm:t>
    </dgm:pt>
    <dgm:pt modelId="{4695F486-62DB-4ED1-8CB8-85E1B27E90E4}">
      <dgm:prSet phldrT="[Tekst]" custT="1"/>
      <dgm:spPr>
        <a:solidFill>
          <a:schemeClr val="accent1">
            <a:lumMod val="75000"/>
          </a:schemeClr>
        </a:solidFill>
      </dgm:spPr>
      <dgm:t>
        <a:bodyPr/>
        <a:lstStyle/>
        <a:p>
          <a:r>
            <a:rPr lang="nl-NL" sz="1400" dirty="0"/>
            <a:t>Inzet wijkteam</a:t>
          </a:r>
        </a:p>
      </dgm:t>
    </dgm:pt>
    <dgm:pt modelId="{5B5CB607-42C6-497E-8A3F-43607A8BF390}" type="parTrans" cxnId="{18365328-BFF0-4176-954B-3A8EDC2C2889}">
      <dgm:prSet/>
      <dgm:spPr/>
      <dgm:t>
        <a:bodyPr/>
        <a:lstStyle/>
        <a:p>
          <a:endParaRPr lang="nl-NL"/>
        </a:p>
      </dgm:t>
    </dgm:pt>
    <dgm:pt modelId="{6A119641-1F53-49DB-A32A-13DCF9E90328}" type="sibTrans" cxnId="{18365328-BFF0-4176-954B-3A8EDC2C2889}">
      <dgm:prSet/>
      <dgm:spPr/>
      <dgm:t>
        <a:bodyPr/>
        <a:lstStyle/>
        <a:p>
          <a:endParaRPr lang="nl-NL"/>
        </a:p>
      </dgm:t>
    </dgm:pt>
    <dgm:pt modelId="{9CFCD57D-6C86-4CB2-BA05-B9A9F33545B1}" type="pres">
      <dgm:prSet presAssocID="{A672FDCA-012E-4837-A657-6B3F63991ED7}" presName="Name0" presStyleCnt="0">
        <dgm:presLayoutVars>
          <dgm:dir/>
          <dgm:animLvl val="lvl"/>
          <dgm:resizeHandles val="exact"/>
        </dgm:presLayoutVars>
      </dgm:prSet>
      <dgm:spPr/>
    </dgm:pt>
    <dgm:pt modelId="{A76FCC00-8FA9-472D-B3D9-1AB3A6CFAB70}" type="pres">
      <dgm:prSet presAssocID="{1D19A177-2068-4B9B-A770-04D89195979B}" presName="Name8" presStyleCnt="0"/>
      <dgm:spPr/>
    </dgm:pt>
    <dgm:pt modelId="{7A2F3EED-A1A2-449F-B090-761E164465BF}" type="pres">
      <dgm:prSet presAssocID="{1D19A177-2068-4B9B-A770-04D89195979B}" presName="level" presStyleLbl="node1" presStyleIdx="0" presStyleCnt="4" custLinFactNeighborX="1613" custLinFactNeighborY="-775">
        <dgm:presLayoutVars>
          <dgm:chMax val="1"/>
          <dgm:bulletEnabled val="1"/>
        </dgm:presLayoutVars>
      </dgm:prSet>
      <dgm:spPr/>
    </dgm:pt>
    <dgm:pt modelId="{A88C3E96-FA02-4ED5-A923-63143F4403ED}" type="pres">
      <dgm:prSet presAssocID="{1D19A177-2068-4B9B-A770-04D89195979B}" presName="levelTx" presStyleLbl="revTx" presStyleIdx="0" presStyleCnt="0">
        <dgm:presLayoutVars>
          <dgm:chMax val="1"/>
          <dgm:bulletEnabled val="1"/>
        </dgm:presLayoutVars>
      </dgm:prSet>
      <dgm:spPr/>
    </dgm:pt>
    <dgm:pt modelId="{E31248AD-7D73-4133-A4A3-1FCBFC999656}" type="pres">
      <dgm:prSet presAssocID="{56C5D7FA-B4C2-4A6A-9303-10197D0F0300}" presName="Name8" presStyleCnt="0"/>
      <dgm:spPr/>
    </dgm:pt>
    <dgm:pt modelId="{DE9E93F4-14CD-44D7-822C-00F4EDD1C25D}" type="pres">
      <dgm:prSet presAssocID="{56C5D7FA-B4C2-4A6A-9303-10197D0F0300}" presName="level" presStyleLbl="node1" presStyleIdx="1" presStyleCnt="4" custLinFactNeighborX="0" custLinFactNeighborY="-1636">
        <dgm:presLayoutVars>
          <dgm:chMax val="1"/>
          <dgm:bulletEnabled val="1"/>
        </dgm:presLayoutVars>
      </dgm:prSet>
      <dgm:spPr/>
    </dgm:pt>
    <dgm:pt modelId="{F6369A31-0230-4F18-8473-89DA3F9A4D23}" type="pres">
      <dgm:prSet presAssocID="{56C5D7FA-B4C2-4A6A-9303-10197D0F0300}" presName="levelTx" presStyleLbl="revTx" presStyleIdx="0" presStyleCnt="0">
        <dgm:presLayoutVars>
          <dgm:chMax val="1"/>
          <dgm:bulletEnabled val="1"/>
        </dgm:presLayoutVars>
      </dgm:prSet>
      <dgm:spPr/>
    </dgm:pt>
    <dgm:pt modelId="{BCF73405-36A7-42DC-A46C-50FB13EDC36B}" type="pres">
      <dgm:prSet presAssocID="{4695F486-62DB-4ED1-8CB8-85E1B27E90E4}" presName="Name8" presStyleCnt="0"/>
      <dgm:spPr/>
    </dgm:pt>
    <dgm:pt modelId="{0AA21027-4CE0-4A58-B6E8-251981066422}" type="pres">
      <dgm:prSet presAssocID="{4695F486-62DB-4ED1-8CB8-85E1B27E90E4}" presName="level" presStyleLbl="node1" presStyleIdx="2" presStyleCnt="4">
        <dgm:presLayoutVars>
          <dgm:chMax val="1"/>
          <dgm:bulletEnabled val="1"/>
        </dgm:presLayoutVars>
      </dgm:prSet>
      <dgm:spPr/>
    </dgm:pt>
    <dgm:pt modelId="{A4A1AA9F-B7D4-4F9D-99E3-78CFBB27606E}" type="pres">
      <dgm:prSet presAssocID="{4695F486-62DB-4ED1-8CB8-85E1B27E90E4}" presName="levelTx" presStyleLbl="revTx" presStyleIdx="0" presStyleCnt="0">
        <dgm:presLayoutVars>
          <dgm:chMax val="1"/>
          <dgm:bulletEnabled val="1"/>
        </dgm:presLayoutVars>
      </dgm:prSet>
      <dgm:spPr/>
    </dgm:pt>
    <dgm:pt modelId="{CA868526-5C72-4FAE-A293-6CFDB1A9A16F}" type="pres">
      <dgm:prSet presAssocID="{1EB27090-E53C-4B5D-880C-9A045FAA75E9}" presName="Name8" presStyleCnt="0"/>
      <dgm:spPr/>
    </dgm:pt>
    <dgm:pt modelId="{4D7EBC11-21CC-4720-A122-E2A84C85EA58}" type="pres">
      <dgm:prSet presAssocID="{1EB27090-E53C-4B5D-880C-9A045FAA75E9}" presName="level" presStyleLbl="node1" presStyleIdx="3" presStyleCnt="4">
        <dgm:presLayoutVars>
          <dgm:chMax val="1"/>
          <dgm:bulletEnabled val="1"/>
        </dgm:presLayoutVars>
      </dgm:prSet>
      <dgm:spPr/>
    </dgm:pt>
    <dgm:pt modelId="{1C325AA8-9397-4A62-A65B-F962AFBB6A40}" type="pres">
      <dgm:prSet presAssocID="{1EB27090-E53C-4B5D-880C-9A045FAA75E9}" presName="levelTx" presStyleLbl="revTx" presStyleIdx="0" presStyleCnt="0">
        <dgm:presLayoutVars>
          <dgm:chMax val="1"/>
          <dgm:bulletEnabled val="1"/>
        </dgm:presLayoutVars>
      </dgm:prSet>
      <dgm:spPr/>
    </dgm:pt>
  </dgm:ptLst>
  <dgm:cxnLst>
    <dgm:cxn modelId="{72670820-A769-4D99-A5A0-3867C1E35B44}" type="presOf" srcId="{A672FDCA-012E-4837-A657-6B3F63991ED7}" destId="{9CFCD57D-6C86-4CB2-BA05-B9A9F33545B1}" srcOrd="0" destOrd="0" presId="urn:microsoft.com/office/officeart/2005/8/layout/pyramid3"/>
    <dgm:cxn modelId="{186A0E24-6F8A-4D1E-83AF-AA5E1F57B75B}" type="presOf" srcId="{56C5D7FA-B4C2-4A6A-9303-10197D0F0300}" destId="{DE9E93F4-14CD-44D7-822C-00F4EDD1C25D}" srcOrd="0" destOrd="0" presId="urn:microsoft.com/office/officeart/2005/8/layout/pyramid3"/>
    <dgm:cxn modelId="{AC685D25-1B01-47A7-8572-9F73C366E46A}" type="presOf" srcId="{1EB27090-E53C-4B5D-880C-9A045FAA75E9}" destId="{4D7EBC11-21CC-4720-A122-E2A84C85EA58}" srcOrd="0" destOrd="0" presId="urn:microsoft.com/office/officeart/2005/8/layout/pyramid3"/>
    <dgm:cxn modelId="{18365328-BFF0-4176-954B-3A8EDC2C2889}" srcId="{A672FDCA-012E-4837-A657-6B3F63991ED7}" destId="{4695F486-62DB-4ED1-8CB8-85E1B27E90E4}" srcOrd="2" destOrd="0" parTransId="{5B5CB607-42C6-497E-8A3F-43607A8BF390}" sibTransId="{6A119641-1F53-49DB-A32A-13DCF9E90328}"/>
    <dgm:cxn modelId="{6E4C6651-C25A-4B51-82E1-2F119D77C556}" type="presOf" srcId="{1D19A177-2068-4B9B-A770-04D89195979B}" destId="{A88C3E96-FA02-4ED5-A923-63143F4403ED}" srcOrd="1" destOrd="0" presId="urn:microsoft.com/office/officeart/2005/8/layout/pyramid3"/>
    <dgm:cxn modelId="{7714A852-DBFF-48B8-A5FB-42438E54D2AE}" srcId="{A672FDCA-012E-4837-A657-6B3F63991ED7}" destId="{1D19A177-2068-4B9B-A770-04D89195979B}" srcOrd="0" destOrd="0" parTransId="{1AACB38A-790E-4B50-B3BF-31A12629E4AA}" sibTransId="{04F1CBD2-13C5-4096-AC49-F30B7D1A2845}"/>
    <dgm:cxn modelId="{2687875D-86EB-4B51-A26E-90F068D5CAFA}" type="presOf" srcId="{4695F486-62DB-4ED1-8CB8-85E1B27E90E4}" destId="{0AA21027-4CE0-4A58-B6E8-251981066422}" srcOrd="0" destOrd="0" presId="urn:microsoft.com/office/officeart/2005/8/layout/pyramid3"/>
    <dgm:cxn modelId="{6FBF057F-4AA8-4510-B401-194138E302C0}" type="presOf" srcId="{56C5D7FA-B4C2-4A6A-9303-10197D0F0300}" destId="{F6369A31-0230-4F18-8473-89DA3F9A4D23}" srcOrd="1" destOrd="0" presId="urn:microsoft.com/office/officeart/2005/8/layout/pyramid3"/>
    <dgm:cxn modelId="{41B91BAA-A45E-4444-9746-BAB1EA67F772}" type="presOf" srcId="{4695F486-62DB-4ED1-8CB8-85E1B27E90E4}" destId="{A4A1AA9F-B7D4-4F9D-99E3-78CFBB27606E}" srcOrd="1" destOrd="0" presId="urn:microsoft.com/office/officeart/2005/8/layout/pyramid3"/>
    <dgm:cxn modelId="{C1C33ACB-C9F8-4FA1-A4E2-1659C0C1E12B}" srcId="{A672FDCA-012E-4837-A657-6B3F63991ED7}" destId="{1EB27090-E53C-4B5D-880C-9A045FAA75E9}" srcOrd="3" destOrd="0" parTransId="{92CE302B-0999-4A6B-94D0-5022FFBB135F}" sibTransId="{A1A4624C-FB52-4563-B0B6-705C1DDE2AF3}"/>
    <dgm:cxn modelId="{F543DDCE-14D0-4B51-947E-B1BB4C4D5FEE}" type="presOf" srcId="{1D19A177-2068-4B9B-A770-04D89195979B}" destId="{7A2F3EED-A1A2-449F-B090-761E164465BF}" srcOrd="0" destOrd="0" presId="urn:microsoft.com/office/officeart/2005/8/layout/pyramid3"/>
    <dgm:cxn modelId="{1D17E3E3-F652-47B4-A8D8-1EEED7AFEDC8}" srcId="{A672FDCA-012E-4837-A657-6B3F63991ED7}" destId="{56C5D7FA-B4C2-4A6A-9303-10197D0F0300}" srcOrd="1" destOrd="0" parTransId="{AA87D781-5177-45B4-8A0F-126DC6411343}" sibTransId="{DAAB3239-0255-4A64-940E-E984518C70A2}"/>
    <dgm:cxn modelId="{CA3E36EE-034F-488F-9F3F-8F31029DC967}" type="presOf" srcId="{1EB27090-E53C-4B5D-880C-9A045FAA75E9}" destId="{1C325AA8-9397-4A62-A65B-F962AFBB6A40}" srcOrd="1" destOrd="0" presId="urn:microsoft.com/office/officeart/2005/8/layout/pyramid3"/>
    <dgm:cxn modelId="{C6C7D59B-387C-42B2-B25C-24021965C82B}" type="presParOf" srcId="{9CFCD57D-6C86-4CB2-BA05-B9A9F33545B1}" destId="{A76FCC00-8FA9-472D-B3D9-1AB3A6CFAB70}" srcOrd="0" destOrd="0" presId="urn:microsoft.com/office/officeart/2005/8/layout/pyramid3"/>
    <dgm:cxn modelId="{DF7BF088-EF1E-4DD6-878D-D0F01E0B603E}" type="presParOf" srcId="{A76FCC00-8FA9-472D-B3D9-1AB3A6CFAB70}" destId="{7A2F3EED-A1A2-449F-B090-761E164465BF}" srcOrd="0" destOrd="0" presId="urn:microsoft.com/office/officeart/2005/8/layout/pyramid3"/>
    <dgm:cxn modelId="{B98ED664-48CF-497B-A65C-92EB26AC6784}" type="presParOf" srcId="{A76FCC00-8FA9-472D-B3D9-1AB3A6CFAB70}" destId="{A88C3E96-FA02-4ED5-A923-63143F4403ED}" srcOrd="1" destOrd="0" presId="urn:microsoft.com/office/officeart/2005/8/layout/pyramid3"/>
    <dgm:cxn modelId="{301D6BF8-553C-4F78-B175-86D0E34DE0B9}" type="presParOf" srcId="{9CFCD57D-6C86-4CB2-BA05-B9A9F33545B1}" destId="{E31248AD-7D73-4133-A4A3-1FCBFC999656}" srcOrd="1" destOrd="0" presId="urn:microsoft.com/office/officeart/2005/8/layout/pyramid3"/>
    <dgm:cxn modelId="{F8BA86C0-8EA0-47D2-9C89-054406BF5175}" type="presParOf" srcId="{E31248AD-7D73-4133-A4A3-1FCBFC999656}" destId="{DE9E93F4-14CD-44D7-822C-00F4EDD1C25D}" srcOrd="0" destOrd="0" presId="urn:microsoft.com/office/officeart/2005/8/layout/pyramid3"/>
    <dgm:cxn modelId="{4CEB4AFF-3AD3-44CA-B732-E95213956EE3}" type="presParOf" srcId="{E31248AD-7D73-4133-A4A3-1FCBFC999656}" destId="{F6369A31-0230-4F18-8473-89DA3F9A4D23}" srcOrd="1" destOrd="0" presId="urn:microsoft.com/office/officeart/2005/8/layout/pyramid3"/>
    <dgm:cxn modelId="{177F95C5-CBA3-4885-A21A-C457D88ADA2A}" type="presParOf" srcId="{9CFCD57D-6C86-4CB2-BA05-B9A9F33545B1}" destId="{BCF73405-36A7-42DC-A46C-50FB13EDC36B}" srcOrd="2" destOrd="0" presId="urn:microsoft.com/office/officeart/2005/8/layout/pyramid3"/>
    <dgm:cxn modelId="{CDE51AD9-D892-47FF-9A53-440893181036}" type="presParOf" srcId="{BCF73405-36A7-42DC-A46C-50FB13EDC36B}" destId="{0AA21027-4CE0-4A58-B6E8-251981066422}" srcOrd="0" destOrd="0" presId="urn:microsoft.com/office/officeart/2005/8/layout/pyramid3"/>
    <dgm:cxn modelId="{E2987EB3-AEA1-4305-ADAD-421C10A155C5}" type="presParOf" srcId="{BCF73405-36A7-42DC-A46C-50FB13EDC36B}" destId="{A4A1AA9F-B7D4-4F9D-99E3-78CFBB27606E}" srcOrd="1" destOrd="0" presId="urn:microsoft.com/office/officeart/2005/8/layout/pyramid3"/>
    <dgm:cxn modelId="{9B5848DF-6CB7-40F9-B6A8-060F183DD79C}" type="presParOf" srcId="{9CFCD57D-6C86-4CB2-BA05-B9A9F33545B1}" destId="{CA868526-5C72-4FAE-A293-6CFDB1A9A16F}" srcOrd="3" destOrd="0" presId="urn:microsoft.com/office/officeart/2005/8/layout/pyramid3"/>
    <dgm:cxn modelId="{2090BA3F-BD48-41F2-AF6A-B1C650F5AE6A}" type="presParOf" srcId="{CA868526-5C72-4FAE-A293-6CFDB1A9A16F}" destId="{4D7EBC11-21CC-4720-A122-E2A84C85EA58}" srcOrd="0" destOrd="0" presId="urn:microsoft.com/office/officeart/2005/8/layout/pyramid3"/>
    <dgm:cxn modelId="{D808463C-6BBB-4709-910B-BD3E02A34DDD}" type="presParOf" srcId="{CA868526-5C72-4FAE-A293-6CFDB1A9A16F}" destId="{1C325AA8-9397-4A62-A65B-F962AFBB6A40}" srcOrd="1" destOrd="0" presId="urn:microsoft.com/office/officeart/2005/8/layout/pyramid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D50741-4666-4DBA-A93A-D0CAB929BAF7}" type="doc">
      <dgm:prSet loTypeId="urn:microsoft.com/office/officeart/2005/8/layout/radial5" loCatId="relationship" qsTypeId="urn:microsoft.com/office/officeart/2005/8/quickstyle/simple4" qsCatId="simple" csTypeId="urn:microsoft.com/office/officeart/2005/8/colors/accent4_2" csCatId="accent4" phldr="1"/>
      <dgm:spPr/>
      <dgm:t>
        <a:bodyPr/>
        <a:lstStyle/>
        <a:p>
          <a:endParaRPr lang="nl-NL"/>
        </a:p>
      </dgm:t>
    </dgm:pt>
    <dgm:pt modelId="{7CCD2BC9-67BC-445B-A9EC-6C5DD8E730D5}">
      <dgm:prSet phldrT="[Tekst]" custT="1"/>
      <dgm:spPr/>
      <dgm:t>
        <a:bodyPr/>
        <a:lstStyle/>
        <a:p>
          <a:r>
            <a:rPr lang="nl-NL" sz="1400" dirty="0"/>
            <a:t>Onderwijs en ondersteuningsbehoefte leerling</a:t>
          </a:r>
        </a:p>
      </dgm:t>
    </dgm:pt>
    <dgm:pt modelId="{63AC591E-671A-415B-B476-DFC9AED11B3E}" type="parTrans" cxnId="{6041B4EC-F267-484D-9E91-F3CCDE440662}">
      <dgm:prSet/>
      <dgm:spPr/>
      <dgm:t>
        <a:bodyPr/>
        <a:lstStyle/>
        <a:p>
          <a:endParaRPr lang="nl-NL" sz="1400"/>
        </a:p>
      </dgm:t>
    </dgm:pt>
    <dgm:pt modelId="{193A1423-6A68-4DC3-8B7F-220A1B972FB6}" type="sibTrans" cxnId="{6041B4EC-F267-484D-9E91-F3CCDE440662}">
      <dgm:prSet/>
      <dgm:spPr/>
      <dgm:t>
        <a:bodyPr/>
        <a:lstStyle/>
        <a:p>
          <a:endParaRPr lang="nl-NL"/>
        </a:p>
      </dgm:t>
    </dgm:pt>
    <dgm:pt modelId="{C1C3979F-575B-4CD9-8767-B1DB437A84DA}">
      <dgm:prSet phldrT="[Tekst]"/>
      <dgm:spPr/>
      <dgm:t>
        <a:bodyPr/>
        <a:lstStyle/>
        <a:p>
          <a:r>
            <a:rPr lang="nl-NL"/>
            <a:t>Inzet school/swv</a:t>
          </a:r>
        </a:p>
      </dgm:t>
    </dgm:pt>
    <dgm:pt modelId="{33A76922-AC98-4325-838E-90AB67C99068}" type="parTrans" cxnId="{4A43CC98-4C2D-4139-90F8-7567019F727B}">
      <dgm:prSet custT="1"/>
      <dgm:spPr/>
      <dgm:t>
        <a:bodyPr/>
        <a:lstStyle/>
        <a:p>
          <a:endParaRPr lang="nl-NL" sz="1400"/>
        </a:p>
      </dgm:t>
    </dgm:pt>
    <dgm:pt modelId="{5727F946-48FD-47A6-B9DE-22B4A19D423E}" type="sibTrans" cxnId="{4A43CC98-4C2D-4139-90F8-7567019F727B}">
      <dgm:prSet/>
      <dgm:spPr/>
      <dgm:t>
        <a:bodyPr/>
        <a:lstStyle/>
        <a:p>
          <a:endParaRPr lang="nl-NL"/>
        </a:p>
      </dgm:t>
    </dgm:pt>
    <dgm:pt modelId="{59070215-E68A-417D-9422-79E73D2D08C7}">
      <dgm:prSet phldrT="[Tekst]"/>
      <dgm:spPr/>
      <dgm:t>
        <a:bodyPr/>
        <a:lstStyle/>
        <a:p>
          <a:r>
            <a:rPr lang="nl-NL"/>
            <a:t>Ouders</a:t>
          </a:r>
        </a:p>
      </dgm:t>
    </dgm:pt>
    <dgm:pt modelId="{F7B92FC0-C5AF-42FD-9B17-82AFA3D9F118}" type="parTrans" cxnId="{509FF1A6-CA4E-4C9C-BC7F-02F79575D6FA}">
      <dgm:prSet custT="1"/>
      <dgm:spPr/>
      <dgm:t>
        <a:bodyPr/>
        <a:lstStyle/>
        <a:p>
          <a:endParaRPr lang="nl-NL" sz="1400"/>
        </a:p>
      </dgm:t>
    </dgm:pt>
    <dgm:pt modelId="{36708F15-425C-4117-938F-FD078AE6D1B6}" type="sibTrans" cxnId="{509FF1A6-CA4E-4C9C-BC7F-02F79575D6FA}">
      <dgm:prSet/>
      <dgm:spPr/>
      <dgm:t>
        <a:bodyPr/>
        <a:lstStyle/>
        <a:p>
          <a:endParaRPr lang="nl-NL"/>
        </a:p>
      </dgm:t>
    </dgm:pt>
    <dgm:pt modelId="{867DC9DF-A46E-483D-9AE3-FF715C2BB833}">
      <dgm:prSet phldrT="[Tekst]"/>
      <dgm:spPr/>
      <dgm:t>
        <a:bodyPr/>
        <a:lstStyle/>
        <a:p>
          <a:r>
            <a:rPr lang="nl-NL"/>
            <a:t>Leerplicht</a:t>
          </a:r>
        </a:p>
      </dgm:t>
    </dgm:pt>
    <dgm:pt modelId="{F680053F-2E03-4A94-B3B6-B6BF9802C779}" type="parTrans" cxnId="{8C2BFC5A-2FD9-4EB2-BEC0-7D550A5D7926}">
      <dgm:prSet custT="1"/>
      <dgm:spPr/>
      <dgm:t>
        <a:bodyPr/>
        <a:lstStyle/>
        <a:p>
          <a:endParaRPr lang="nl-NL" sz="1400"/>
        </a:p>
      </dgm:t>
    </dgm:pt>
    <dgm:pt modelId="{49169291-4097-490D-A247-AE103DE47858}" type="sibTrans" cxnId="{8C2BFC5A-2FD9-4EB2-BEC0-7D550A5D7926}">
      <dgm:prSet/>
      <dgm:spPr/>
      <dgm:t>
        <a:bodyPr/>
        <a:lstStyle/>
        <a:p>
          <a:endParaRPr lang="nl-NL"/>
        </a:p>
      </dgm:t>
    </dgm:pt>
    <dgm:pt modelId="{8844D3E4-F238-49D5-B65E-ADDADF03D135}">
      <dgm:prSet phldrT="[Tekst]"/>
      <dgm:spPr>
        <a:solidFill>
          <a:schemeClr val="accent2"/>
        </a:solidFill>
      </dgm:spPr>
      <dgm:t>
        <a:bodyPr/>
        <a:lstStyle/>
        <a:p>
          <a:r>
            <a:rPr lang="nl-NL"/>
            <a:t>Jeugdhulp</a:t>
          </a:r>
        </a:p>
      </dgm:t>
    </dgm:pt>
    <dgm:pt modelId="{0DFE6C03-5DE2-4E17-B823-7B4E83184C61}" type="parTrans" cxnId="{C0EF7CD9-88D2-410A-A877-00EA580DBD12}">
      <dgm:prSet custT="1"/>
      <dgm:spPr/>
      <dgm:t>
        <a:bodyPr/>
        <a:lstStyle/>
        <a:p>
          <a:endParaRPr lang="nl-NL" sz="1400"/>
        </a:p>
      </dgm:t>
    </dgm:pt>
    <dgm:pt modelId="{755F74F1-2DBF-4974-888A-49BE7E690B1E}" type="sibTrans" cxnId="{C0EF7CD9-88D2-410A-A877-00EA580DBD12}">
      <dgm:prSet/>
      <dgm:spPr/>
      <dgm:t>
        <a:bodyPr/>
        <a:lstStyle/>
        <a:p>
          <a:endParaRPr lang="nl-NL"/>
        </a:p>
      </dgm:t>
    </dgm:pt>
    <dgm:pt modelId="{ECC027CC-3803-4253-A735-C3B5A7D1D0E5}">
      <dgm:prSet/>
      <dgm:spPr/>
      <dgm:t>
        <a:bodyPr/>
        <a:lstStyle/>
        <a:p>
          <a:r>
            <a:rPr lang="nl-NL"/>
            <a:t>JGZ/CJG</a:t>
          </a:r>
        </a:p>
      </dgm:t>
    </dgm:pt>
    <dgm:pt modelId="{8F73C553-204E-48A4-9EB1-69CC7BB5524C}" type="parTrans" cxnId="{9ED611F1-C01A-4B21-BD2A-30BE5D935A5D}">
      <dgm:prSet custT="1"/>
      <dgm:spPr/>
      <dgm:t>
        <a:bodyPr/>
        <a:lstStyle/>
        <a:p>
          <a:endParaRPr lang="nl-NL" sz="1400"/>
        </a:p>
      </dgm:t>
    </dgm:pt>
    <dgm:pt modelId="{3E67CB6E-C1DB-4A96-9246-300AAFF93082}" type="sibTrans" cxnId="{9ED611F1-C01A-4B21-BD2A-30BE5D935A5D}">
      <dgm:prSet/>
      <dgm:spPr/>
      <dgm:t>
        <a:bodyPr/>
        <a:lstStyle/>
        <a:p>
          <a:endParaRPr lang="nl-NL"/>
        </a:p>
      </dgm:t>
    </dgm:pt>
    <dgm:pt modelId="{633DC364-B228-EB48-B201-0A61A8C67287}" type="pres">
      <dgm:prSet presAssocID="{00D50741-4666-4DBA-A93A-D0CAB929BAF7}" presName="Name0" presStyleCnt="0">
        <dgm:presLayoutVars>
          <dgm:chMax val="1"/>
          <dgm:dir/>
          <dgm:animLvl val="ctr"/>
          <dgm:resizeHandles val="exact"/>
        </dgm:presLayoutVars>
      </dgm:prSet>
      <dgm:spPr/>
    </dgm:pt>
    <dgm:pt modelId="{19CA76F2-7763-7941-B550-90970B7DD56B}" type="pres">
      <dgm:prSet presAssocID="{7CCD2BC9-67BC-445B-A9EC-6C5DD8E730D5}" presName="centerShape" presStyleLbl="node0" presStyleIdx="0" presStyleCnt="1"/>
      <dgm:spPr/>
    </dgm:pt>
    <dgm:pt modelId="{F8408346-331B-BE42-A1CC-EEFF1E9D0985}" type="pres">
      <dgm:prSet presAssocID="{33A76922-AC98-4325-838E-90AB67C99068}" presName="parTrans" presStyleLbl="sibTrans2D1" presStyleIdx="0" presStyleCnt="5"/>
      <dgm:spPr/>
    </dgm:pt>
    <dgm:pt modelId="{E9D1F324-C2C1-B34D-90D5-3216CB5FFE53}" type="pres">
      <dgm:prSet presAssocID="{33A76922-AC98-4325-838E-90AB67C99068}" presName="connectorText" presStyleLbl="sibTrans2D1" presStyleIdx="0" presStyleCnt="5"/>
      <dgm:spPr/>
    </dgm:pt>
    <dgm:pt modelId="{CADE9E7D-335B-144B-A186-9838E53C84EC}" type="pres">
      <dgm:prSet presAssocID="{C1C3979F-575B-4CD9-8767-B1DB437A84DA}" presName="node" presStyleLbl="node1" presStyleIdx="0" presStyleCnt="5">
        <dgm:presLayoutVars>
          <dgm:bulletEnabled val="1"/>
        </dgm:presLayoutVars>
      </dgm:prSet>
      <dgm:spPr/>
    </dgm:pt>
    <dgm:pt modelId="{7E290CF5-DB2E-8843-99A6-CE4A2F193C47}" type="pres">
      <dgm:prSet presAssocID="{F7B92FC0-C5AF-42FD-9B17-82AFA3D9F118}" presName="parTrans" presStyleLbl="sibTrans2D1" presStyleIdx="1" presStyleCnt="5"/>
      <dgm:spPr/>
    </dgm:pt>
    <dgm:pt modelId="{87872505-9AE7-7049-B0EB-C3FF701A55E0}" type="pres">
      <dgm:prSet presAssocID="{F7B92FC0-C5AF-42FD-9B17-82AFA3D9F118}" presName="connectorText" presStyleLbl="sibTrans2D1" presStyleIdx="1" presStyleCnt="5"/>
      <dgm:spPr/>
    </dgm:pt>
    <dgm:pt modelId="{75F18F30-C8A4-E64F-B79D-83A21EC8068F}" type="pres">
      <dgm:prSet presAssocID="{59070215-E68A-417D-9422-79E73D2D08C7}" presName="node" presStyleLbl="node1" presStyleIdx="1" presStyleCnt="5">
        <dgm:presLayoutVars>
          <dgm:bulletEnabled val="1"/>
        </dgm:presLayoutVars>
      </dgm:prSet>
      <dgm:spPr/>
    </dgm:pt>
    <dgm:pt modelId="{DCB5EBE5-F886-4449-811A-1EC969015973}" type="pres">
      <dgm:prSet presAssocID="{8F73C553-204E-48A4-9EB1-69CC7BB5524C}" presName="parTrans" presStyleLbl="sibTrans2D1" presStyleIdx="2" presStyleCnt="5"/>
      <dgm:spPr/>
    </dgm:pt>
    <dgm:pt modelId="{36712D38-B145-5B42-B262-AF830D38AE7B}" type="pres">
      <dgm:prSet presAssocID="{8F73C553-204E-48A4-9EB1-69CC7BB5524C}" presName="connectorText" presStyleLbl="sibTrans2D1" presStyleIdx="2" presStyleCnt="5"/>
      <dgm:spPr/>
    </dgm:pt>
    <dgm:pt modelId="{BC4835A8-1FF5-5841-A9F4-8DDCA801CAE4}" type="pres">
      <dgm:prSet presAssocID="{ECC027CC-3803-4253-A735-C3B5A7D1D0E5}" presName="node" presStyleLbl="node1" presStyleIdx="2" presStyleCnt="5">
        <dgm:presLayoutVars>
          <dgm:bulletEnabled val="1"/>
        </dgm:presLayoutVars>
      </dgm:prSet>
      <dgm:spPr/>
    </dgm:pt>
    <dgm:pt modelId="{00A744E5-9839-FF4D-A012-10BD445B932B}" type="pres">
      <dgm:prSet presAssocID="{F680053F-2E03-4A94-B3B6-B6BF9802C779}" presName="parTrans" presStyleLbl="sibTrans2D1" presStyleIdx="3" presStyleCnt="5"/>
      <dgm:spPr/>
    </dgm:pt>
    <dgm:pt modelId="{6FF4FAB0-058E-3241-AC50-F577F09D00DD}" type="pres">
      <dgm:prSet presAssocID="{F680053F-2E03-4A94-B3B6-B6BF9802C779}" presName="connectorText" presStyleLbl="sibTrans2D1" presStyleIdx="3" presStyleCnt="5"/>
      <dgm:spPr/>
    </dgm:pt>
    <dgm:pt modelId="{33A5A9F4-F3F7-D440-B797-22F05EE93789}" type="pres">
      <dgm:prSet presAssocID="{867DC9DF-A46E-483D-9AE3-FF715C2BB833}" presName="node" presStyleLbl="node1" presStyleIdx="3" presStyleCnt="5">
        <dgm:presLayoutVars>
          <dgm:bulletEnabled val="1"/>
        </dgm:presLayoutVars>
      </dgm:prSet>
      <dgm:spPr/>
    </dgm:pt>
    <dgm:pt modelId="{47866D4F-5584-7F40-B5E1-02C7520A09D9}" type="pres">
      <dgm:prSet presAssocID="{0DFE6C03-5DE2-4E17-B823-7B4E83184C61}" presName="parTrans" presStyleLbl="sibTrans2D1" presStyleIdx="4" presStyleCnt="5"/>
      <dgm:spPr/>
    </dgm:pt>
    <dgm:pt modelId="{0DA3B22E-CAFB-A84C-B9A6-DDCBCC23F347}" type="pres">
      <dgm:prSet presAssocID="{0DFE6C03-5DE2-4E17-B823-7B4E83184C61}" presName="connectorText" presStyleLbl="sibTrans2D1" presStyleIdx="4" presStyleCnt="5"/>
      <dgm:spPr/>
    </dgm:pt>
    <dgm:pt modelId="{2B627282-7587-8B44-BD88-8B0DC87F3431}" type="pres">
      <dgm:prSet presAssocID="{8844D3E4-F238-49D5-B65E-ADDADF03D135}" presName="node" presStyleLbl="node1" presStyleIdx="4" presStyleCnt="5">
        <dgm:presLayoutVars>
          <dgm:bulletEnabled val="1"/>
        </dgm:presLayoutVars>
      </dgm:prSet>
      <dgm:spPr/>
    </dgm:pt>
  </dgm:ptLst>
  <dgm:cxnLst>
    <dgm:cxn modelId="{BA17BE08-34C6-3947-B4D1-EDDE1F460A0C}" type="presOf" srcId="{8F73C553-204E-48A4-9EB1-69CC7BB5524C}" destId="{36712D38-B145-5B42-B262-AF830D38AE7B}" srcOrd="1" destOrd="0" presId="urn:microsoft.com/office/officeart/2005/8/layout/radial5"/>
    <dgm:cxn modelId="{154C192B-B5DF-C447-B713-CCCEBDD3AD81}" type="presOf" srcId="{59070215-E68A-417D-9422-79E73D2D08C7}" destId="{75F18F30-C8A4-E64F-B79D-83A21EC8068F}" srcOrd="0" destOrd="0" presId="urn:microsoft.com/office/officeart/2005/8/layout/radial5"/>
    <dgm:cxn modelId="{14CA0A33-E017-F341-B2A6-01D627CFFCE7}" type="presOf" srcId="{0DFE6C03-5DE2-4E17-B823-7B4E83184C61}" destId="{47866D4F-5584-7F40-B5E1-02C7520A09D9}" srcOrd="0" destOrd="0" presId="urn:microsoft.com/office/officeart/2005/8/layout/radial5"/>
    <dgm:cxn modelId="{8C2BFC5A-2FD9-4EB2-BEC0-7D550A5D7926}" srcId="{7CCD2BC9-67BC-445B-A9EC-6C5DD8E730D5}" destId="{867DC9DF-A46E-483D-9AE3-FF715C2BB833}" srcOrd="3" destOrd="0" parTransId="{F680053F-2E03-4A94-B3B6-B6BF9802C779}" sibTransId="{49169291-4097-490D-A247-AE103DE47858}"/>
    <dgm:cxn modelId="{455FB06E-12C7-8044-8FE8-D60914CDB24F}" type="presOf" srcId="{33A76922-AC98-4325-838E-90AB67C99068}" destId="{E9D1F324-C2C1-B34D-90D5-3216CB5FFE53}" srcOrd="1" destOrd="0" presId="urn:microsoft.com/office/officeart/2005/8/layout/radial5"/>
    <dgm:cxn modelId="{46A11270-9A93-5C4A-AA79-1E1E573D460D}" type="presOf" srcId="{F680053F-2E03-4A94-B3B6-B6BF9802C779}" destId="{00A744E5-9839-FF4D-A012-10BD445B932B}" srcOrd="0" destOrd="0" presId="urn:microsoft.com/office/officeart/2005/8/layout/radial5"/>
    <dgm:cxn modelId="{FB151F7F-56F1-6746-8591-AA1FF427203E}" type="presOf" srcId="{33A76922-AC98-4325-838E-90AB67C99068}" destId="{F8408346-331B-BE42-A1CC-EEFF1E9D0985}" srcOrd="0" destOrd="0" presId="urn:microsoft.com/office/officeart/2005/8/layout/radial5"/>
    <dgm:cxn modelId="{339A3284-6060-1C42-AFBD-535406890787}" type="presOf" srcId="{867DC9DF-A46E-483D-9AE3-FF715C2BB833}" destId="{33A5A9F4-F3F7-D440-B797-22F05EE93789}" srcOrd="0" destOrd="0" presId="urn:microsoft.com/office/officeart/2005/8/layout/radial5"/>
    <dgm:cxn modelId="{35DF488B-45B8-8245-A9B7-6AA166A85779}" type="presOf" srcId="{0DFE6C03-5DE2-4E17-B823-7B4E83184C61}" destId="{0DA3B22E-CAFB-A84C-B9A6-DDCBCC23F347}" srcOrd="1" destOrd="0" presId="urn:microsoft.com/office/officeart/2005/8/layout/radial5"/>
    <dgm:cxn modelId="{1B7ADB91-FCD5-684E-B891-3BCCA1958219}" type="presOf" srcId="{00D50741-4666-4DBA-A93A-D0CAB929BAF7}" destId="{633DC364-B228-EB48-B201-0A61A8C67287}" srcOrd="0" destOrd="0" presId="urn:microsoft.com/office/officeart/2005/8/layout/radial5"/>
    <dgm:cxn modelId="{6527D095-95D2-F14D-B66A-3CA6AED4F1DF}" type="presOf" srcId="{C1C3979F-575B-4CD9-8767-B1DB437A84DA}" destId="{CADE9E7D-335B-144B-A186-9838E53C84EC}" srcOrd="0" destOrd="0" presId="urn:microsoft.com/office/officeart/2005/8/layout/radial5"/>
    <dgm:cxn modelId="{4A43CC98-4C2D-4139-90F8-7567019F727B}" srcId="{7CCD2BC9-67BC-445B-A9EC-6C5DD8E730D5}" destId="{C1C3979F-575B-4CD9-8767-B1DB437A84DA}" srcOrd="0" destOrd="0" parTransId="{33A76922-AC98-4325-838E-90AB67C99068}" sibTransId="{5727F946-48FD-47A6-B9DE-22B4A19D423E}"/>
    <dgm:cxn modelId="{8FB59A9E-AE53-B943-B470-37C2788DFA90}" type="presOf" srcId="{F7B92FC0-C5AF-42FD-9B17-82AFA3D9F118}" destId="{87872505-9AE7-7049-B0EB-C3FF701A55E0}" srcOrd="1" destOrd="0" presId="urn:microsoft.com/office/officeart/2005/8/layout/radial5"/>
    <dgm:cxn modelId="{509FF1A6-CA4E-4C9C-BC7F-02F79575D6FA}" srcId="{7CCD2BC9-67BC-445B-A9EC-6C5DD8E730D5}" destId="{59070215-E68A-417D-9422-79E73D2D08C7}" srcOrd="1" destOrd="0" parTransId="{F7B92FC0-C5AF-42FD-9B17-82AFA3D9F118}" sibTransId="{36708F15-425C-4117-938F-FD078AE6D1B6}"/>
    <dgm:cxn modelId="{B367CCAE-4AAD-D543-BA79-75645CC5EB22}" type="presOf" srcId="{8F73C553-204E-48A4-9EB1-69CC7BB5524C}" destId="{DCB5EBE5-F886-4449-811A-1EC969015973}" srcOrd="0" destOrd="0" presId="urn:microsoft.com/office/officeart/2005/8/layout/radial5"/>
    <dgm:cxn modelId="{2E48EAB4-6F75-4748-A247-2C0C9841962B}" type="presOf" srcId="{7CCD2BC9-67BC-445B-A9EC-6C5DD8E730D5}" destId="{19CA76F2-7763-7941-B550-90970B7DD56B}" srcOrd="0" destOrd="0" presId="urn:microsoft.com/office/officeart/2005/8/layout/radial5"/>
    <dgm:cxn modelId="{B8038EC0-B6C1-1943-8EF3-BDF93B57953E}" type="presOf" srcId="{8844D3E4-F238-49D5-B65E-ADDADF03D135}" destId="{2B627282-7587-8B44-BD88-8B0DC87F3431}" srcOrd="0" destOrd="0" presId="urn:microsoft.com/office/officeart/2005/8/layout/radial5"/>
    <dgm:cxn modelId="{C0EF7CD9-88D2-410A-A877-00EA580DBD12}" srcId="{7CCD2BC9-67BC-445B-A9EC-6C5DD8E730D5}" destId="{8844D3E4-F238-49D5-B65E-ADDADF03D135}" srcOrd="4" destOrd="0" parTransId="{0DFE6C03-5DE2-4E17-B823-7B4E83184C61}" sibTransId="{755F74F1-2DBF-4974-888A-49BE7E690B1E}"/>
    <dgm:cxn modelId="{28E7C9E0-4673-BB48-8573-05BC417CE4D3}" type="presOf" srcId="{F7B92FC0-C5AF-42FD-9B17-82AFA3D9F118}" destId="{7E290CF5-DB2E-8843-99A6-CE4A2F193C47}" srcOrd="0" destOrd="0" presId="urn:microsoft.com/office/officeart/2005/8/layout/radial5"/>
    <dgm:cxn modelId="{F2828DE6-7D8E-B849-A522-8B9A5E0D3BB5}" type="presOf" srcId="{ECC027CC-3803-4253-A735-C3B5A7D1D0E5}" destId="{BC4835A8-1FF5-5841-A9F4-8DDCA801CAE4}" srcOrd="0" destOrd="0" presId="urn:microsoft.com/office/officeart/2005/8/layout/radial5"/>
    <dgm:cxn modelId="{6041B4EC-F267-484D-9E91-F3CCDE440662}" srcId="{00D50741-4666-4DBA-A93A-D0CAB929BAF7}" destId="{7CCD2BC9-67BC-445B-A9EC-6C5DD8E730D5}" srcOrd="0" destOrd="0" parTransId="{63AC591E-671A-415B-B476-DFC9AED11B3E}" sibTransId="{193A1423-6A68-4DC3-8B7F-220A1B972FB6}"/>
    <dgm:cxn modelId="{9ED611F1-C01A-4B21-BD2A-30BE5D935A5D}" srcId="{7CCD2BC9-67BC-445B-A9EC-6C5DD8E730D5}" destId="{ECC027CC-3803-4253-A735-C3B5A7D1D0E5}" srcOrd="2" destOrd="0" parTransId="{8F73C553-204E-48A4-9EB1-69CC7BB5524C}" sibTransId="{3E67CB6E-C1DB-4A96-9246-300AAFF93082}"/>
    <dgm:cxn modelId="{EC091EFC-E2CD-8248-B0A9-C1CE6C254221}" type="presOf" srcId="{F680053F-2E03-4A94-B3B6-B6BF9802C779}" destId="{6FF4FAB0-058E-3241-AC50-F577F09D00DD}" srcOrd="1" destOrd="0" presId="urn:microsoft.com/office/officeart/2005/8/layout/radial5"/>
    <dgm:cxn modelId="{1712D897-6C49-EB47-BF80-4A2CA1FF4080}" type="presParOf" srcId="{633DC364-B228-EB48-B201-0A61A8C67287}" destId="{19CA76F2-7763-7941-B550-90970B7DD56B}" srcOrd="0" destOrd="0" presId="urn:microsoft.com/office/officeart/2005/8/layout/radial5"/>
    <dgm:cxn modelId="{AC45D933-D08D-1E4D-ABCE-CE24D61042EF}" type="presParOf" srcId="{633DC364-B228-EB48-B201-0A61A8C67287}" destId="{F8408346-331B-BE42-A1CC-EEFF1E9D0985}" srcOrd="1" destOrd="0" presId="urn:microsoft.com/office/officeart/2005/8/layout/radial5"/>
    <dgm:cxn modelId="{653E298B-66E8-D246-B22D-1BA000FE9D0E}" type="presParOf" srcId="{F8408346-331B-BE42-A1CC-EEFF1E9D0985}" destId="{E9D1F324-C2C1-B34D-90D5-3216CB5FFE53}" srcOrd="0" destOrd="0" presId="urn:microsoft.com/office/officeart/2005/8/layout/radial5"/>
    <dgm:cxn modelId="{792E41B7-040C-B44C-A0B8-CC90F82BFBF4}" type="presParOf" srcId="{633DC364-B228-EB48-B201-0A61A8C67287}" destId="{CADE9E7D-335B-144B-A186-9838E53C84EC}" srcOrd="2" destOrd="0" presId="urn:microsoft.com/office/officeart/2005/8/layout/radial5"/>
    <dgm:cxn modelId="{620A2AC9-C98E-FF42-B830-AC70404C40D6}" type="presParOf" srcId="{633DC364-B228-EB48-B201-0A61A8C67287}" destId="{7E290CF5-DB2E-8843-99A6-CE4A2F193C47}" srcOrd="3" destOrd="0" presId="urn:microsoft.com/office/officeart/2005/8/layout/radial5"/>
    <dgm:cxn modelId="{8C141872-6A27-CF40-89E4-23BBCCA256BA}" type="presParOf" srcId="{7E290CF5-DB2E-8843-99A6-CE4A2F193C47}" destId="{87872505-9AE7-7049-B0EB-C3FF701A55E0}" srcOrd="0" destOrd="0" presId="urn:microsoft.com/office/officeart/2005/8/layout/radial5"/>
    <dgm:cxn modelId="{35541EB2-5A1B-3C4B-A0EB-4730A7BE3D99}" type="presParOf" srcId="{633DC364-B228-EB48-B201-0A61A8C67287}" destId="{75F18F30-C8A4-E64F-B79D-83A21EC8068F}" srcOrd="4" destOrd="0" presId="urn:microsoft.com/office/officeart/2005/8/layout/radial5"/>
    <dgm:cxn modelId="{9ADC1764-65DC-4141-A12C-C7EF5CA3988F}" type="presParOf" srcId="{633DC364-B228-EB48-B201-0A61A8C67287}" destId="{DCB5EBE5-F886-4449-811A-1EC969015973}" srcOrd="5" destOrd="0" presId="urn:microsoft.com/office/officeart/2005/8/layout/radial5"/>
    <dgm:cxn modelId="{031CCB17-6D3B-B748-82E9-63CC36270253}" type="presParOf" srcId="{DCB5EBE5-F886-4449-811A-1EC969015973}" destId="{36712D38-B145-5B42-B262-AF830D38AE7B}" srcOrd="0" destOrd="0" presId="urn:microsoft.com/office/officeart/2005/8/layout/radial5"/>
    <dgm:cxn modelId="{BE37D756-F293-604A-BB89-9FE2CBB5DDAE}" type="presParOf" srcId="{633DC364-B228-EB48-B201-0A61A8C67287}" destId="{BC4835A8-1FF5-5841-A9F4-8DDCA801CAE4}" srcOrd="6" destOrd="0" presId="urn:microsoft.com/office/officeart/2005/8/layout/radial5"/>
    <dgm:cxn modelId="{57BAD4C6-223E-4C40-A2AF-C904FAF799F8}" type="presParOf" srcId="{633DC364-B228-EB48-B201-0A61A8C67287}" destId="{00A744E5-9839-FF4D-A012-10BD445B932B}" srcOrd="7" destOrd="0" presId="urn:microsoft.com/office/officeart/2005/8/layout/radial5"/>
    <dgm:cxn modelId="{8502D573-5B17-844A-9F41-A80F4F6E3E14}" type="presParOf" srcId="{00A744E5-9839-FF4D-A012-10BD445B932B}" destId="{6FF4FAB0-058E-3241-AC50-F577F09D00DD}" srcOrd="0" destOrd="0" presId="urn:microsoft.com/office/officeart/2005/8/layout/radial5"/>
    <dgm:cxn modelId="{C3181BBB-489D-3B41-892E-8771FAC4BC23}" type="presParOf" srcId="{633DC364-B228-EB48-B201-0A61A8C67287}" destId="{33A5A9F4-F3F7-D440-B797-22F05EE93789}" srcOrd="8" destOrd="0" presId="urn:microsoft.com/office/officeart/2005/8/layout/radial5"/>
    <dgm:cxn modelId="{EC378AE9-E44A-E946-BEF2-1271A70CE637}" type="presParOf" srcId="{633DC364-B228-EB48-B201-0A61A8C67287}" destId="{47866D4F-5584-7F40-B5E1-02C7520A09D9}" srcOrd="9" destOrd="0" presId="urn:microsoft.com/office/officeart/2005/8/layout/radial5"/>
    <dgm:cxn modelId="{EA79A81F-E459-D046-811D-D4E5B33F123A}" type="presParOf" srcId="{47866D4F-5584-7F40-B5E1-02C7520A09D9}" destId="{0DA3B22E-CAFB-A84C-B9A6-DDCBCC23F347}" srcOrd="0" destOrd="0" presId="urn:microsoft.com/office/officeart/2005/8/layout/radial5"/>
    <dgm:cxn modelId="{D04140AC-6190-C441-AE5F-B7467BBD54D4}" type="presParOf" srcId="{633DC364-B228-EB48-B201-0A61A8C67287}" destId="{2B627282-7587-8B44-BD88-8B0DC87F3431}"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12ECE9-0614-4115-A42B-D10EC61DBAAB}"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8253166C-D963-4E39-9B7B-8A8C6373710D}">
      <dgm:prSet/>
      <dgm:spPr/>
      <dgm:t>
        <a:bodyPr/>
        <a:lstStyle/>
        <a:p>
          <a:r>
            <a:rPr lang="nl-NL" dirty="0"/>
            <a:t>In beeld brengen populatie en afstemmen aanbod  </a:t>
          </a:r>
          <a:endParaRPr lang="en-US" dirty="0"/>
        </a:p>
      </dgm:t>
    </dgm:pt>
    <dgm:pt modelId="{2C20818D-BC10-4864-A571-688EE3905C1B}" type="parTrans" cxnId="{7389219D-2136-44F1-8157-D8EEF1ECA8F3}">
      <dgm:prSet/>
      <dgm:spPr/>
      <dgm:t>
        <a:bodyPr/>
        <a:lstStyle/>
        <a:p>
          <a:endParaRPr lang="en-US"/>
        </a:p>
      </dgm:t>
    </dgm:pt>
    <dgm:pt modelId="{547DB6AC-B805-4827-A49B-EC151BF3081D}" type="sibTrans" cxnId="{7389219D-2136-44F1-8157-D8EEF1ECA8F3}">
      <dgm:prSet/>
      <dgm:spPr/>
      <dgm:t>
        <a:bodyPr/>
        <a:lstStyle/>
        <a:p>
          <a:endParaRPr lang="en-US"/>
        </a:p>
      </dgm:t>
    </dgm:pt>
    <dgm:pt modelId="{C6D7B5AA-28B8-4328-A75E-401489BA0CF1}">
      <dgm:prSet/>
      <dgm:spPr/>
      <dgm:t>
        <a:bodyPr/>
        <a:lstStyle/>
        <a:p>
          <a:r>
            <a:rPr lang="nl-NL"/>
            <a:t>Een vaste partner in school</a:t>
          </a:r>
          <a:endParaRPr lang="en-US"/>
        </a:p>
      </dgm:t>
    </dgm:pt>
    <dgm:pt modelId="{D81CE0BA-1F3A-4B31-8F33-E2EA08CD1A8C}" type="parTrans" cxnId="{075634A4-FACF-491A-AD54-448FBE193F83}">
      <dgm:prSet/>
      <dgm:spPr/>
      <dgm:t>
        <a:bodyPr/>
        <a:lstStyle/>
        <a:p>
          <a:endParaRPr lang="en-US"/>
        </a:p>
      </dgm:t>
    </dgm:pt>
    <dgm:pt modelId="{0A008973-6A6C-40ED-A02F-0E1A4EAC684E}" type="sibTrans" cxnId="{075634A4-FACF-491A-AD54-448FBE193F83}">
      <dgm:prSet/>
      <dgm:spPr/>
      <dgm:t>
        <a:bodyPr/>
        <a:lstStyle/>
        <a:p>
          <a:endParaRPr lang="en-US"/>
        </a:p>
      </dgm:t>
    </dgm:pt>
    <dgm:pt modelId="{57DC2424-0A94-47BF-BBDC-B63608187D9E}">
      <dgm:prSet/>
      <dgm:spPr/>
      <dgm:t>
        <a:bodyPr/>
        <a:lstStyle/>
        <a:p>
          <a:r>
            <a:rPr lang="nl-NL" dirty="0"/>
            <a:t>Samen een schoolplan maken hoe de school eruit ziet</a:t>
          </a:r>
          <a:endParaRPr lang="en-US" dirty="0"/>
        </a:p>
      </dgm:t>
    </dgm:pt>
    <dgm:pt modelId="{6DADD5F5-93CC-4865-A5D9-E74512C67950}" type="parTrans" cxnId="{51E09128-3F57-4AF8-958A-7DBF23119D8A}">
      <dgm:prSet/>
      <dgm:spPr/>
      <dgm:t>
        <a:bodyPr/>
        <a:lstStyle/>
        <a:p>
          <a:endParaRPr lang="en-US"/>
        </a:p>
      </dgm:t>
    </dgm:pt>
    <dgm:pt modelId="{A6A90228-F6AD-4E2E-B358-06E02A438CBE}" type="sibTrans" cxnId="{51E09128-3F57-4AF8-958A-7DBF23119D8A}">
      <dgm:prSet/>
      <dgm:spPr/>
      <dgm:t>
        <a:bodyPr/>
        <a:lstStyle/>
        <a:p>
          <a:endParaRPr lang="en-US"/>
        </a:p>
      </dgm:t>
    </dgm:pt>
    <dgm:pt modelId="{E63C59A6-D0DA-42FF-BCFF-A1EA08326211}" type="pres">
      <dgm:prSet presAssocID="{4212ECE9-0614-4115-A42B-D10EC61DBAAB}" presName="root" presStyleCnt="0">
        <dgm:presLayoutVars>
          <dgm:dir/>
          <dgm:resizeHandles val="exact"/>
        </dgm:presLayoutVars>
      </dgm:prSet>
      <dgm:spPr/>
    </dgm:pt>
    <dgm:pt modelId="{CE535E86-5679-4B34-B0AB-5BF8825D4048}" type="pres">
      <dgm:prSet presAssocID="{8253166C-D963-4E39-9B7B-8A8C6373710D}" presName="compNode" presStyleCnt="0"/>
      <dgm:spPr/>
    </dgm:pt>
    <dgm:pt modelId="{B59A3C0E-C621-4D7A-8902-09E6EEACCD53}" type="pres">
      <dgm:prSet presAssocID="{8253166C-D963-4E39-9B7B-8A8C6373710D}" presName="bgRect" presStyleLbl="bgShp" presStyleIdx="0" presStyleCnt="3"/>
      <dgm:spPr/>
    </dgm:pt>
    <dgm:pt modelId="{67D11787-24DD-4ED6-AD90-385571DB2573}" type="pres">
      <dgm:prSet presAssocID="{8253166C-D963-4E39-9B7B-8A8C6373710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
        </a:ext>
      </dgm:extLst>
    </dgm:pt>
    <dgm:pt modelId="{8B133529-7E87-45B9-90A5-EB481F0DFD95}" type="pres">
      <dgm:prSet presAssocID="{8253166C-D963-4E39-9B7B-8A8C6373710D}" presName="spaceRect" presStyleCnt="0"/>
      <dgm:spPr/>
    </dgm:pt>
    <dgm:pt modelId="{D83DEC19-0C6C-4B8B-BCAF-47A426B904BF}" type="pres">
      <dgm:prSet presAssocID="{8253166C-D963-4E39-9B7B-8A8C6373710D}" presName="parTx" presStyleLbl="revTx" presStyleIdx="0" presStyleCnt="3">
        <dgm:presLayoutVars>
          <dgm:chMax val="0"/>
          <dgm:chPref val="0"/>
        </dgm:presLayoutVars>
      </dgm:prSet>
      <dgm:spPr/>
    </dgm:pt>
    <dgm:pt modelId="{39A337A9-DB23-4EFC-969B-8718E6520986}" type="pres">
      <dgm:prSet presAssocID="{547DB6AC-B805-4827-A49B-EC151BF3081D}" presName="sibTrans" presStyleCnt="0"/>
      <dgm:spPr/>
    </dgm:pt>
    <dgm:pt modelId="{52829828-9A77-4D45-A894-C734643C1981}" type="pres">
      <dgm:prSet presAssocID="{C6D7B5AA-28B8-4328-A75E-401489BA0CF1}" presName="compNode" presStyleCnt="0"/>
      <dgm:spPr/>
    </dgm:pt>
    <dgm:pt modelId="{B493E662-61EA-48EA-A256-244195C5D44D}" type="pres">
      <dgm:prSet presAssocID="{C6D7B5AA-28B8-4328-A75E-401489BA0CF1}" presName="bgRect" presStyleLbl="bgShp" presStyleIdx="1" presStyleCnt="3"/>
      <dgm:spPr/>
    </dgm:pt>
    <dgm:pt modelId="{2BD4DEB0-7F88-479E-8B63-FBE5960B6403}" type="pres">
      <dgm:prSet presAssocID="{C6D7B5AA-28B8-4328-A75E-401489BA0CF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eken"/>
        </a:ext>
      </dgm:extLst>
    </dgm:pt>
    <dgm:pt modelId="{EDBC2E82-5647-4EC8-BC58-9C5AB5329FDD}" type="pres">
      <dgm:prSet presAssocID="{C6D7B5AA-28B8-4328-A75E-401489BA0CF1}" presName="spaceRect" presStyleCnt="0"/>
      <dgm:spPr/>
    </dgm:pt>
    <dgm:pt modelId="{BDEB830F-5F9E-40DB-991C-6FCC721222A2}" type="pres">
      <dgm:prSet presAssocID="{C6D7B5AA-28B8-4328-A75E-401489BA0CF1}" presName="parTx" presStyleLbl="revTx" presStyleIdx="1" presStyleCnt="3">
        <dgm:presLayoutVars>
          <dgm:chMax val="0"/>
          <dgm:chPref val="0"/>
        </dgm:presLayoutVars>
      </dgm:prSet>
      <dgm:spPr/>
    </dgm:pt>
    <dgm:pt modelId="{ADD692B2-97E2-4095-83A9-67A58989E898}" type="pres">
      <dgm:prSet presAssocID="{0A008973-6A6C-40ED-A02F-0E1A4EAC684E}" presName="sibTrans" presStyleCnt="0"/>
      <dgm:spPr/>
    </dgm:pt>
    <dgm:pt modelId="{5630FDFF-765F-4B75-BF12-6D7897899C5D}" type="pres">
      <dgm:prSet presAssocID="{57DC2424-0A94-47BF-BBDC-B63608187D9E}" presName="compNode" presStyleCnt="0"/>
      <dgm:spPr/>
    </dgm:pt>
    <dgm:pt modelId="{75802CBB-8947-4368-8EF5-E8C62EE7B84B}" type="pres">
      <dgm:prSet presAssocID="{57DC2424-0A94-47BF-BBDC-B63608187D9E}" presName="bgRect" presStyleLbl="bgShp" presStyleIdx="2" presStyleCnt="3"/>
      <dgm:spPr/>
    </dgm:pt>
    <dgm:pt modelId="{B3A9061B-8504-48D4-BF53-7A92AA62EC8B}" type="pres">
      <dgm:prSet presAssocID="{57DC2424-0A94-47BF-BBDC-B63608187D9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tlood"/>
        </a:ext>
      </dgm:extLst>
    </dgm:pt>
    <dgm:pt modelId="{799F5F0E-3894-463E-82C9-AFB9B16E0FD6}" type="pres">
      <dgm:prSet presAssocID="{57DC2424-0A94-47BF-BBDC-B63608187D9E}" presName="spaceRect" presStyleCnt="0"/>
      <dgm:spPr/>
    </dgm:pt>
    <dgm:pt modelId="{3941B029-42D1-4EFC-9C5F-301DD7BF57CD}" type="pres">
      <dgm:prSet presAssocID="{57DC2424-0A94-47BF-BBDC-B63608187D9E}" presName="parTx" presStyleLbl="revTx" presStyleIdx="2" presStyleCnt="3">
        <dgm:presLayoutVars>
          <dgm:chMax val="0"/>
          <dgm:chPref val="0"/>
        </dgm:presLayoutVars>
      </dgm:prSet>
      <dgm:spPr/>
    </dgm:pt>
  </dgm:ptLst>
  <dgm:cxnLst>
    <dgm:cxn modelId="{4AC68212-DFFF-4B5B-9E5C-F2BBD769AD52}" type="presOf" srcId="{8253166C-D963-4E39-9B7B-8A8C6373710D}" destId="{D83DEC19-0C6C-4B8B-BCAF-47A426B904BF}" srcOrd="0" destOrd="0" presId="urn:microsoft.com/office/officeart/2018/2/layout/IconVerticalSolidList"/>
    <dgm:cxn modelId="{51E09128-3F57-4AF8-958A-7DBF23119D8A}" srcId="{4212ECE9-0614-4115-A42B-D10EC61DBAAB}" destId="{57DC2424-0A94-47BF-BBDC-B63608187D9E}" srcOrd="2" destOrd="0" parTransId="{6DADD5F5-93CC-4865-A5D9-E74512C67950}" sibTransId="{A6A90228-F6AD-4E2E-B358-06E02A438CBE}"/>
    <dgm:cxn modelId="{162E443F-0641-4260-AC39-168D2B47D7FF}" type="presOf" srcId="{C6D7B5AA-28B8-4328-A75E-401489BA0CF1}" destId="{BDEB830F-5F9E-40DB-991C-6FCC721222A2}" srcOrd="0" destOrd="0" presId="urn:microsoft.com/office/officeart/2018/2/layout/IconVerticalSolidList"/>
    <dgm:cxn modelId="{DE865260-A318-4FAF-BB4D-5E22CC11971D}" type="presOf" srcId="{57DC2424-0A94-47BF-BBDC-B63608187D9E}" destId="{3941B029-42D1-4EFC-9C5F-301DD7BF57CD}" srcOrd="0" destOrd="0" presId="urn:microsoft.com/office/officeart/2018/2/layout/IconVerticalSolidList"/>
    <dgm:cxn modelId="{7389219D-2136-44F1-8157-D8EEF1ECA8F3}" srcId="{4212ECE9-0614-4115-A42B-D10EC61DBAAB}" destId="{8253166C-D963-4E39-9B7B-8A8C6373710D}" srcOrd="0" destOrd="0" parTransId="{2C20818D-BC10-4864-A571-688EE3905C1B}" sibTransId="{547DB6AC-B805-4827-A49B-EC151BF3081D}"/>
    <dgm:cxn modelId="{075634A4-FACF-491A-AD54-448FBE193F83}" srcId="{4212ECE9-0614-4115-A42B-D10EC61DBAAB}" destId="{C6D7B5AA-28B8-4328-A75E-401489BA0CF1}" srcOrd="1" destOrd="0" parTransId="{D81CE0BA-1F3A-4B31-8F33-E2EA08CD1A8C}" sibTransId="{0A008973-6A6C-40ED-A02F-0E1A4EAC684E}"/>
    <dgm:cxn modelId="{8FB7ECA4-8366-4097-8874-20D6FC6FC79C}" type="presOf" srcId="{4212ECE9-0614-4115-A42B-D10EC61DBAAB}" destId="{E63C59A6-D0DA-42FF-BCFF-A1EA08326211}" srcOrd="0" destOrd="0" presId="urn:microsoft.com/office/officeart/2018/2/layout/IconVerticalSolidList"/>
    <dgm:cxn modelId="{479B3415-D532-4AFB-A248-A528C5C02722}" type="presParOf" srcId="{E63C59A6-D0DA-42FF-BCFF-A1EA08326211}" destId="{CE535E86-5679-4B34-B0AB-5BF8825D4048}" srcOrd="0" destOrd="0" presId="urn:microsoft.com/office/officeart/2018/2/layout/IconVerticalSolidList"/>
    <dgm:cxn modelId="{ADE7C02A-7884-4F90-A6B6-FAE3766873E6}" type="presParOf" srcId="{CE535E86-5679-4B34-B0AB-5BF8825D4048}" destId="{B59A3C0E-C621-4D7A-8902-09E6EEACCD53}" srcOrd="0" destOrd="0" presId="urn:microsoft.com/office/officeart/2018/2/layout/IconVerticalSolidList"/>
    <dgm:cxn modelId="{374DB11F-076E-4404-A7D2-72F3DF4D64FD}" type="presParOf" srcId="{CE535E86-5679-4B34-B0AB-5BF8825D4048}" destId="{67D11787-24DD-4ED6-AD90-385571DB2573}" srcOrd="1" destOrd="0" presId="urn:microsoft.com/office/officeart/2018/2/layout/IconVerticalSolidList"/>
    <dgm:cxn modelId="{715D96A0-332C-483D-9851-DD1786DD56D8}" type="presParOf" srcId="{CE535E86-5679-4B34-B0AB-5BF8825D4048}" destId="{8B133529-7E87-45B9-90A5-EB481F0DFD95}" srcOrd="2" destOrd="0" presId="urn:microsoft.com/office/officeart/2018/2/layout/IconVerticalSolidList"/>
    <dgm:cxn modelId="{C0A96805-27A5-4A11-8591-DC2C350170A2}" type="presParOf" srcId="{CE535E86-5679-4B34-B0AB-5BF8825D4048}" destId="{D83DEC19-0C6C-4B8B-BCAF-47A426B904BF}" srcOrd="3" destOrd="0" presId="urn:microsoft.com/office/officeart/2018/2/layout/IconVerticalSolidList"/>
    <dgm:cxn modelId="{67611401-522D-4874-B852-C7E27CD1098F}" type="presParOf" srcId="{E63C59A6-D0DA-42FF-BCFF-A1EA08326211}" destId="{39A337A9-DB23-4EFC-969B-8718E6520986}" srcOrd="1" destOrd="0" presId="urn:microsoft.com/office/officeart/2018/2/layout/IconVerticalSolidList"/>
    <dgm:cxn modelId="{94C0303A-6A37-4C97-A02E-E3AA518348F1}" type="presParOf" srcId="{E63C59A6-D0DA-42FF-BCFF-A1EA08326211}" destId="{52829828-9A77-4D45-A894-C734643C1981}" srcOrd="2" destOrd="0" presId="urn:microsoft.com/office/officeart/2018/2/layout/IconVerticalSolidList"/>
    <dgm:cxn modelId="{F64B6D3E-AE5F-4C75-80D9-E9783587AECF}" type="presParOf" srcId="{52829828-9A77-4D45-A894-C734643C1981}" destId="{B493E662-61EA-48EA-A256-244195C5D44D}" srcOrd="0" destOrd="0" presId="urn:microsoft.com/office/officeart/2018/2/layout/IconVerticalSolidList"/>
    <dgm:cxn modelId="{4F3C5D99-6DB6-4CA8-91D3-3C3B283B33A0}" type="presParOf" srcId="{52829828-9A77-4D45-A894-C734643C1981}" destId="{2BD4DEB0-7F88-479E-8B63-FBE5960B6403}" srcOrd="1" destOrd="0" presId="urn:microsoft.com/office/officeart/2018/2/layout/IconVerticalSolidList"/>
    <dgm:cxn modelId="{43AD0F21-A1C1-4219-8E4F-9956C049AE2F}" type="presParOf" srcId="{52829828-9A77-4D45-A894-C734643C1981}" destId="{EDBC2E82-5647-4EC8-BC58-9C5AB5329FDD}" srcOrd="2" destOrd="0" presId="urn:microsoft.com/office/officeart/2018/2/layout/IconVerticalSolidList"/>
    <dgm:cxn modelId="{B3891385-F31D-4BBF-82B9-713B492129D1}" type="presParOf" srcId="{52829828-9A77-4D45-A894-C734643C1981}" destId="{BDEB830F-5F9E-40DB-991C-6FCC721222A2}" srcOrd="3" destOrd="0" presId="urn:microsoft.com/office/officeart/2018/2/layout/IconVerticalSolidList"/>
    <dgm:cxn modelId="{8087C32E-C4D7-4D93-84B6-5B93D9509D8E}" type="presParOf" srcId="{E63C59A6-D0DA-42FF-BCFF-A1EA08326211}" destId="{ADD692B2-97E2-4095-83A9-67A58989E898}" srcOrd="3" destOrd="0" presId="urn:microsoft.com/office/officeart/2018/2/layout/IconVerticalSolidList"/>
    <dgm:cxn modelId="{333135C6-739A-4648-BFC0-A870DC881ECC}" type="presParOf" srcId="{E63C59A6-D0DA-42FF-BCFF-A1EA08326211}" destId="{5630FDFF-765F-4B75-BF12-6D7897899C5D}" srcOrd="4" destOrd="0" presId="urn:microsoft.com/office/officeart/2018/2/layout/IconVerticalSolidList"/>
    <dgm:cxn modelId="{8114D53E-C93C-43B6-B89C-FBDE7CAC1D53}" type="presParOf" srcId="{5630FDFF-765F-4B75-BF12-6D7897899C5D}" destId="{75802CBB-8947-4368-8EF5-E8C62EE7B84B}" srcOrd="0" destOrd="0" presId="urn:microsoft.com/office/officeart/2018/2/layout/IconVerticalSolidList"/>
    <dgm:cxn modelId="{74C0CDCC-7D9D-44BE-AB64-E69F79024AB6}" type="presParOf" srcId="{5630FDFF-765F-4B75-BF12-6D7897899C5D}" destId="{B3A9061B-8504-48D4-BF53-7A92AA62EC8B}" srcOrd="1" destOrd="0" presId="urn:microsoft.com/office/officeart/2018/2/layout/IconVerticalSolidList"/>
    <dgm:cxn modelId="{74ADCAA1-9B82-4446-AF3C-FDAA8D12ADE0}" type="presParOf" srcId="{5630FDFF-765F-4B75-BF12-6D7897899C5D}" destId="{799F5F0E-3894-463E-82C9-AFB9B16E0FD6}" srcOrd="2" destOrd="0" presId="urn:microsoft.com/office/officeart/2018/2/layout/IconVerticalSolidList"/>
    <dgm:cxn modelId="{CA3F2842-DF47-40BB-BF40-FD6FCB10AA62}" type="presParOf" srcId="{5630FDFF-765F-4B75-BF12-6D7897899C5D}" destId="{3941B029-42D1-4EFC-9C5F-301DD7BF57C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98F24A-01F6-4871-99C1-6FB81AE30077}"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4CC4E674-ADE4-4756-9160-327AAFDA7D9F}">
      <dgm:prSet/>
      <dgm:spPr/>
      <dgm:t>
        <a:bodyPr/>
        <a:lstStyle/>
        <a:p>
          <a:r>
            <a:rPr lang="nl-NL" dirty="0"/>
            <a:t>Aantal interventies/ jeugdprofessionals in en om school flexibel beschikbaar voor alle kinderen wanneer dat nodig is</a:t>
          </a:r>
          <a:endParaRPr lang="en-US" dirty="0"/>
        </a:p>
      </dgm:t>
    </dgm:pt>
    <dgm:pt modelId="{9060A3C8-6B1B-4E8F-9751-F8D1229F08E4}" type="parTrans" cxnId="{BF6287C2-F565-44B2-9762-0AD425A48762}">
      <dgm:prSet/>
      <dgm:spPr/>
      <dgm:t>
        <a:bodyPr/>
        <a:lstStyle/>
        <a:p>
          <a:endParaRPr lang="en-US"/>
        </a:p>
      </dgm:t>
    </dgm:pt>
    <dgm:pt modelId="{2497E7C6-F81A-4070-A017-BA14596DF9DB}" type="sibTrans" cxnId="{BF6287C2-F565-44B2-9762-0AD425A48762}">
      <dgm:prSet/>
      <dgm:spPr/>
      <dgm:t>
        <a:bodyPr/>
        <a:lstStyle/>
        <a:p>
          <a:endParaRPr lang="en-US"/>
        </a:p>
      </dgm:t>
    </dgm:pt>
    <dgm:pt modelId="{DDEFD2A1-CB8D-413E-B59A-CC8199C5A188}">
      <dgm:prSet/>
      <dgm:spPr/>
      <dgm:t>
        <a:bodyPr/>
        <a:lstStyle/>
        <a:p>
          <a:r>
            <a:rPr lang="nl-NL" dirty="0"/>
            <a:t>Aantal jeugdhulpverleners beschikbaar voor een kleine groep binnen school (onderwijszorgklassen).</a:t>
          </a:r>
          <a:endParaRPr lang="en-US" dirty="0"/>
        </a:p>
      </dgm:t>
    </dgm:pt>
    <dgm:pt modelId="{57E5A04C-8AB1-4DFF-8B63-D48605C1955C}" type="parTrans" cxnId="{588BA644-73CB-4124-AA6B-94E2C32C1C39}">
      <dgm:prSet/>
      <dgm:spPr/>
      <dgm:t>
        <a:bodyPr/>
        <a:lstStyle/>
        <a:p>
          <a:endParaRPr lang="en-US"/>
        </a:p>
      </dgm:t>
    </dgm:pt>
    <dgm:pt modelId="{18D3150D-85CF-46E0-AA84-679874091FAA}" type="sibTrans" cxnId="{588BA644-73CB-4124-AA6B-94E2C32C1C39}">
      <dgm:prSet/>
      <dgm:spPr/>
      <dgm:t>
        <a:bodyPr/>
        <a:lstStyle/>
        <a:p>
          <a:endParaRPr lang="en-US"/>
        </a:p>
      </dgm:t>
    </dgm:pt>
    <dgm:pt modelId="{6CEC98C2-CF0F-A746-B3DA-77C0CB3B76D4}" type="pres">
      <dgm:prSet presAssocID="{DC98F24A-01F6-4871-99C1-6FB81AE30077}" presName="hierChild1" presStyleCnt="0">
        <dgm:presLayoutVars>
          <dgm:chPref val="1"/>
          <dgm:dir/>
          <dgm:animOne val="branch"/>
          <dgm:animLvl val="lvl"/>
          <dgm:resizeHandles/>
        </dgm:presLayoutVars>
      </dgm:prSet>
      <dgm:spPr/>
    </dgm:pt>
    <dgm:pt modelId="{DCD8BD4F-C201-A442-B46B-8F89B2805B70}" type="pres">
      <dgm:prSet presAssocID="{4CC4E674-ADE4-4756-9160-327AAFDA7D9F}" presName="hierRoot1" presStyleCnt="0"/>
      <dgm:spPr/>
    </dgm:pt>
    <dgm:pt modelId="{CBD70D9C-10E0-C54A-905E-F283121F9B43}" type="pres">
      <dgm:prSet presAssocID="{4CC4E674-ADE4-4756-9160-327AAFDA7D9F}" presName="composite" presStyleCnt="0"/>
      <dgm:spPr/>
    </dgm:pt>
    <dgm:pt modelId="{86EFF14B-3293-3A4E-8EF3-CC7B2A9763A3}" type="pres">
      <dgm:prSet presAssocID="{4CC4E674-ADE4-4756-9160-327AAFDA7D9F}" presName="background" presStyleLbl="node0" presStyleIdx="0" presStyleCnt="2"/>
      <dgm:spPr/>
    </dgm:pt>
    <dgm:pt modelId="{D4AF4AC2-84FA-1240-B0CE-75F22E1EEEA3}" type="pres">
      <dgm:prSet presAssocID="{4CC4E674-ADE4-4756-9160-327AAFDA7D9F}" presName="text" presStyleLbl="fgAcc0" presStyleIdx="0" presStyleCnt="2">
        <dgm:presLayoutVars>
          <dgm:chPref val="3"/>
        </dgm:presLayoutVars>
      </dgm:prSet>
      <dgm:spPr/>
    </dgm:pt>
    <dgm:pt modelId="{124600E5-CDEB-544C-965D-E13C50BF1926}" type="pres">
      <dgm:prSet presAssocID="{4CC4E674-ADE4-4756-9160-327AAFDA7D9F}" presName="hierChild2" presStyleCnt="0"/>
      <dgm:spPr/>
    </dgm:pt>
    <dgm:pt modelId="{9B2F0BFE-6D4F-5D4F-A4CB-906D07B2829B}" type="pres">
      <dgm:prSet presAssocID="{DDEFD2A1-CB8D-413E-B59A-CC8199C5A188}" presName="hierRoot1" presStyleCnt="0"/>
      <dgm:spPr/>
    </dgm:pt>
    <dgm:pt modelId="{1058A576-CC72-7F43-AB64-F7926441D13D}" type="pres">
      <dgm:prSet presAssocID="{DDEFD2A1-CB8D-413E-B59A-CC8199C5A188}" presName="composite" presStyleCnt="0"/>
      <dgm:spPr/>
    </dgm:pt>
    <dgm:pt modelId="{019C7B52-D135-1E44-949C-832A31774248}" type="pres">
      <dgm:prSet presAssocID="{DDEFD2A1-CB8D-413E-B59A-CC8199C5A188}" presName="background" presStyleLbl="node0" presStyleIdx="1" presStyleCnt="2"/>
      <dgm:spPr/>
    </dgm:pt>
    <dgm:pt modelId="{13F156AC-7932-F541-B71D-9E68AE0FD4BE}" type="pres">
      <dgm:prSet presAssocID="{DDEFD2A1-CB8D-413E-B59A-CC8199C5A188}" presName="text" presStyleLbl="fgAcc0" presStyleIdx="1" presStyleCnt="2">
        <dgm:presLayoutVars>
          <dgm:chPref val="3"/>
        </dgm:presLayoutVars>
      </dgm:prSet>
      <dgm:spPr/>
    </dgm:pt>
    <dgm:pt modelId="{67926383-D1BB-8F41-A855-EA3BD64CD4B7}" type="pres">
      <dgm:prSet presAssocID="{DDEFD2A1-CB8D-413E-B59A-CC8199C5A188}" presName="hierChild2" presStyleCnt="0"/>
      <dgm:spPr/>
    </dgm:pt>
  </dgm:ptLst>
  <dgm:cxnLst>
    <dgm:cxn modelId="{B3B2AE27-46D0-CD4E-B444-58D204B4BD9D}" type="presOf" srcId="{DDEFD2A1-CB8D-413E-B59A-CC8199C5A188}" destId="{13F156AC-7932-F541-B71D-9E68AE0FD4BE}" srcOrd="0" destOrd="0" presId="urn:microsoft.com/office/officeart/2005/8/layout/hierarchy1"/>
    <dgm:cxn modelId="{588BA644-73CB-4124-AA6B-94E2C32C1C39}" srcId="{DC98F24A-01F6-4871-99C1-6FB81AE30077}" destId="{DDEFD2A1-CB8D-413E-B59A-CC8199C5A188}" srcOrd="1" destOrd="0" parTransId="{57E5A04C-8AB1-4DFF-8B63-D48605C1955C}" sibTransId="{18D3150D-85CF-46E0-AA84-679874091FAA}"/>
    <dgm:cxn modelId="{42BD4A68-ADFB-CB47-B3C4-759A4358C99F}" type="presOf" srcId="{DC98F24A-01F6-4871-99C1-6FB81AE30077}" destId="{6CEC98C2-CF0F-A746-B3DA-77C0CB3B76D4}" srcOrd="0" destOrd="0" presId="urn:microsoft.com/office/officeart/2005/8/layout/hierarchy1"/>
    <dgm:cxn modelId="{E253F474-6089-9D44-917C-AC4C3001EE04}" type="presOf" srcId="{4CC4E674-ADE4-4756-9160-327AAFDA7D9F}" destId="{D4AF4AC2-84FA-1240-B0CE-75F22E1EEEA3}" srcOrd="0" destOrd="0" presId="urn:microsoft.com/office/officeart/2005/8/layout/hierarchy1"/>
    <dgm:cxn modelId="{BF6287C2-F565-44B2-9762-0AD425A48762}" srcId="{DC98F24A-01F6-4871-99C1-6FB81AE30077}" destId="{4CC4E674-ADE4-4756-9160-327AAFDA7D9F}" srcOrd="0" destOrd="0" parTransId="{9060A3C8-6B1B-4E8F-9751-F8D1229F08E4}" sibTransId="{2497E7C6-F81A-4070-A017-BA14596DF9DB}"/>
    <dgm:cxn modelId="{1046B94A-6792-F94D-9689-4C1CEAFEC446}" type="presParOf" srcId="{6CEC98C2-CF0F-A746-B3DA-77C0CB3B76D4}" destId="{DCD8BD4F-C201-A442-B46B-8F89B2805B70}" srcOrd="0" destOrd="0" presId="urn:microsoft.com/office/officeart/2005/8/layout/hierarchy1"/>
    <dgm:cxn modelId="{5495129D-B5BC-F94B-8CA8-08DB6B2B6E05}" type="presParOf" srcId="{DCD8BD4F-C201-A442-B46B-8F89B2805B70}" destId="{CBD70D9C-10E0-C54A-905E-F283121F9B43}" srcOrd="0" destOrd="0" presId="urn:microsoft.com/office/officeart/2005/8/layout/hierarchy1"/>
    <dgm:cxn modelId="{418FD3A6-F116-FD47-B150-738C1C0B5D69}" type="presParOf" srcId="{CBD70D9C-10E0-C54A-905E-F283121F9B43}" destId="{86EFF14B-3293-3A4E-8EF3-CC7B2A9763A3}" srcOrd="0" destOrd="0" presId="urn:microsoft.com/office/officeart/2005/8/layout/hierarchy1"/>
    <dgm:cxn modelId="{EB0B1122-7719-354F-99AC-3B05D6A7C78A}" type="presParOf" srcId="{CBD70D9C-10E0-C54A-905E-F283121F9B43}" destId="{D4AF4AC2-84FA-1240-B0CE-75F22E1EEEA3}" srcOrd="1" destOrd="0" presId="urn:microsoft.com/office/officeart/2005/8/layout/hierarchy1"/>
    <dgm:cxn modelId="{DA2F499C-58A1-FF44-A972-D499FE5B8130}" type="presParOf" srcId="{DCD8BD4F-C201-A442-B46B-8F89B2805B70}" destId="{124600E5-CDEB-544C-965D-E13C50BF1926}" srcOrd="1" destOrd="0" presId="urn:microsoft.com/office/officeart/2005/8/layout/hierarchy1"/>
    <dgm:cxn modelId="{60B04E4E-7425-5C40-A138-62DAFC0F7FF5}" type="presParOf" srcId="{6CEC98C2-CF0F-A746-B3DA-77C0CB3B76D4}" destId="{9B2F0BFE-6D4F-5D4F-A4CB-906D07B2829B}" srcOrd="1" destOrd="0" presId="urn:microsoft.com/office/officeart/2005/8/layout/hierarchy1"/>
    <dgm:cxn modelId="{7A901EAD-FCAC-8E40-8B1F-9B91A7C2B7B0}" type="presParOf" srcId="{9B2F0BFE-6D4F-5D4F-A4CB-906D07B2829B}" destId="{1058A576-CC72-7F43-AB64-F7926441D13D}" srcOrd="0" destOrd="0" presId="urn:microsoft.com/office/officeart/2005/8/layout/hierarchy1"/>
    <dgm:cxn modelId="{E2A64C79-EBDE-0B46-BAC5-F29E45F166F6}" type="presParOf" srcId="{1058A576-CC72-7F43-AB64-F7926441D13D}" destId="{019C7B52-D135-1E44-949C-832A31774248}" srcOrd="0" destOrd="0" presId="urn:microsoft.com/office/officeart/2005/8/layout/hierarchy1"/>
    <dgm:cxn modelId="{03E2B918-9B4B-EF45-9189-03973BE9FAC8}" type="presParOf" srcId="{1058A576-CC72-7F43-AB64-F7926441D13D}" destId="{13F156AC-7932-F541-B71D-9E68AE0FD4BE}" srcOrd="1" destOrd="0" presId="urn:microsoft.com/office/officeart/2005/8/layout/hierarchy1"/>
    <dgm:cxn modelId="{BC41B0FD-7F96-AF4F-9801-50C4D71DB832}" type="presParOf" srcId="{9B2F0BFE-6D4F-5D4F-A4CB-906D07B2829B}" destId="{67926383-D1BB-8F41-A855-EA3BD64CD4B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12ECE9-0614-4115-A42B-D10EC61DBAA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253166C-D963-4E39-9B7B-8A8C6373710D}">
      <dgm:prSet/>
      <dgm:spPr/>
      <dgm:t>
        <a:bodyPr/>
        <a:lstStyle/>
        <a:p>
          <a:r>
            <a:rPr lang="nl-NL" dirty="0"/>
            <a:t>Specialistische jeugdhulp</a:t>
          </a:r>
          <a:endParaRPr lang="en-US" dirty="0"/>
        </a:p>
      </dgm:t>
    </dgm:pt>
    <dgm:pt modelId="{2C20818D-BC10-4864-A571-688EE3905C1B}" type="parTrans" cxnId="{7389219D-2136-44F1-8157-D8EEF1ECA8F3}">
      <dgm:prSet/>
      <dgm:spPr/>
      <dgm:t>
        <a:bodyPr/>
        <a:lstStyle/>
        <a:p>
          <a:endParaRPr lang="en-US"/>
        </a:p>
      </dgm:t>
    </dgm:pt>
    <dgm:pt modelId="{547DB6AC-B805-4827-A49B-EC151BF3081D}" type="sibTrans" cxnId="{7389219D-2136-44F1-8157-D8EEF1ECA8F3}">
      <dgm:prSet/>
      <dgm:spPr/>
      <dgm:t>
        <a:bodyPr/>
        <a:lstStyle/>
        <a:p>
          <a:endParaRPr lang="en-US"/>
        </a:p>
      </dgm:t>
    </dgm:pt>
    <dgm:pt modelId="{C6D7B5AA-28B8-4328-A75E-401489BA0CF1}">
      <dgm:prSet/>
      <dgm:spPr/>
      <dgm:t>
        <a:bodyPr/>
        <a:lstStyle/>
        <a:p>
          <a:r>
            <a:rPr lang="nl-NL" dirty="0"/>
            <a:t>planvorming</a:t>
          </a:r>
          <a:endParaRPr lang="en-US" dirty="0"/>
        </a:p>
      </dgm:t>
    </dgm:pt>
    <dgm:pt modelId="{D81CE0BA-1F3A-4B31-8F33-E2EA08CD1A8C}" type="parTrans" cxnId="{075634A4-FACF-491A-AD54-448FBE193F83}">
      <dgm:prSet/>
      <dgm:spPr/>
      <dgm:t>
        <a:bodyPr/>
        <a:lstStyle/>
        <a:p>
          <a:endParaRPr lang="en-US"/>
        </a:p>
      </dgm:t>
    </dgm:pt>
    <dgm:pt modelId="{0A008973-6A6C-40ED-A02F-0E1A4EAC684E}" type="sibTrans" cxnId="{075634A4-FACF-491A-AD54-448FBE193F83}">
      <dgm:prSet/>
      <dgm:spPr/>
      <dgm:t>
        <a:bodyPr/>
        <a:lstStyle/>
        <a:p>
          <a:endParaRPr lang="en-US"/>
        </a:p>
      </dgm:t>
    </dgm:pt>
    <dgm:pt modelId="{57DC2424-0A94-47BF-BBDC-B63608187D9E}">
      <dgm:prSet/>
      <dgm:spPr/>
      <dgm:t>
        <a:bodyPr/>
        <a:lstStyle/>
        <a:p>
          <a:r>
            <a:rPr lang="nl-NL" dirty="0"/>
            <a:t>Samen werken aan een omgeving waar wordt gewerkt aan de volle menselijke ontwikkeling. </a:t>
          </a:r>
          <a:endParaRPr lang="en-US" dirty="0"/>
        </a:p>
      </dgm:t>
    </dgm:pt>
    <dgm:pt modelId="{6DADD5F5-93CC-4865-A5D9-E74512C67950}" type="parTrans" cxnId="{51E09128-3F57-4AF8-958A-7DBF23119D8A}">
      <dgm:prSet/>
      <dgm:spPr/>
      <dgm:t>
        <a:bodyPr/>
        <a:lstStyle/>
        <a:p>
          <a:endParaRPr lang="en-US"/>
        </a:p>
      </dgm:t>
    </dgm:pt>
    <dgm:pt modelId="{A6A90228-F6AD-4E2E-B358-06E02A438CBE}" type="sibTrans" cxnId="{51E09128-3F57-4AF8-958A-7DBF23119D8A}">
      <dgm:prSet/>
      <dgm:spPr/>
      <dgm:t>
        <a:bodyPr/>
        <a:lstStyle/>
        <a:p>
          <a:endParaRPr lang="en-US"/>
        </a:p>
      </dgm:t>
    </dgm:pt>
    <dgm:pt modelId="{E63C59A6-D0DA-42FF-BCFF-A1EA08326211}" type="pres">
      <dgm:prSet presAssocID="{4212ECE9-0614-4115-A42B-D10EC61DBAAB}" presName="root" presStyleCnt="0">
        <dgm:presLayoutVars>
          <dgm:dir/>
          <dgm:resizeHandles val="exact"/>
        </dgm:presLayoutVars>
      </dgm:prSet>
      <dgm:spPr/>
    </dgm:pt>
    <dgm:pt modelId="{CE535E86-5679-4B34-B0AB-5BF8825D4048}" type="pres">
      <dgm:prSet presAssocID="{8253166C-D963-4E39-9B7B-8A8C6373710D}" presName="compNode" presStyleCnt="0"/>
      <dgm:spPr/>
    </dgm:pt>
    <dgm:pt modelId="{B59A3C0E-C621-4D7A-8902-09E6EEACCD53}" type="pres">
      <dgm:prSet presAssocID="{8253166C-D963-4E39-9B7B-8A8C6373710D}" presName="bgRect" presStyleLbl="bgShp" presStyleIdx="0" presStyleCnt="3" custScaleY="515179"/>
      <dgm:spPr/>
    </dgm:pt>
    <dgm:pt modelId="{67D11787-24DD-4ED6-AD90-385571DB2573}" type="pres">
      <dgm:prSet presAssocID="{8253166C-D963-4E39-9B7B-8A8C6373710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
        </a:ext>
      </dgm:extLst>
    </dgm:pt>
    <dgm:pt modelId="{8B133529-7E87-45B9-90A5-EB481F0DFD95}" type="pres">
      <dgm:prSet presAssocID="{8253166C-D963-4E39-9B7B-8A8C6373710D}" presName="spaceRect" presStyleCnt="0"/>
      <dgm:spPr/>
    </dgm:pt>
    <dgm:pt modelId="{D83DEC19-0C6C-4B8B-BCAF-47A426B904BF}" type="pres">
      <dgm:prSet presAssocID="{8253166C-D963-4E39-9B7B-8A8C6373710D}" presName="parTx" presStyleLbl="revTx" presStyleIdx="0" presStyleCnt="3">
        <dgm:presLayoutVars>
          <dgm:chMax val="0"/>
          <dgm:chPref val="0"/>
        </dgm:presLayoutVars>
      </dgm:prSet>
      <dgm:spPr/>
    </dgm:pt>
    <dgm:pt modelId="{39A337A9-DB23-4EFC-969B-8718E6520986}" type="pres">
      <dgm:prSet presAssocID="{547DB6AC-B805-4827-A49B-EC151BF3081D}" presName="sibTrans" presStyleCnt="0"/>
      <dgm:spPr/>
    </dgm:pt>
    <dgm:pt modelId="{52829828-9A77-4D45-A894-C734643C1981}" type="pres">
      <dgm:prSet presAssocID="{C6D7B5AA-28B8-4328-A75E-401489BA0CF1}" presName="compNode" presStyleCnt="0"/>
      <dgm:spPr/>
    </dgm:pt>
    <dgm:pt modelId="{B493E662-61EA-48EA-A256-244195C5D44D}" type="pres">
      <dgm:prSet presAssocID="{C6D7B5AA-28B8-4328-A75E-401489BA0CF1}" presName="bgRect" presStyleLbl="bgShp" presStyleIdx="1" presStyleCnt="3" custFlipVert="1" custScaleY="83320"/>
      <dgm:spPr/>
    </dgm:pt>
    <dgm:pt modelId="{2BD4DEB0-7F88-479E-8B63-FBE5960B6403}" type="pres">
      <dgm:prSet presAssocID="{C6D7B5AA-28B8-4328-A75E-401489BA0CF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eken"/>
        </a:ext>
      </dgm:extLst>
    </dgm:pt>
    <dgm:pt modelId="{EDBC2E82-5647-4EC8-BC58-9C5AB5329FDD}" type="pres">
      <dgm:prSet presAssocID="{C6D7B5AA-28B8-4328-A75E-401489BA0CF1}" presName="spaceRect" presStyleCnt="0"/>
      <dgm:spPr/>
    </dgm:pt>
    <dgm:pt modelId="{BDEB830F-5F9E-40DB-991C-6FCC721222A2}" type="pres">
      <dgm:prSet presAssocID="{C6D7B5AA-28B8-4328-A75E-401489BA0CF1}" presName="parTx" presStyleLbl="revTx" presStyleIdx="1" presStyleCnt="3">
        <dgm:presLayoutVars>
          <dgm:chMax val="0"/>
          <dgm:chPref val="0"/>
        </dgm:presLayoutVars>
      </dgm:prSet>
      <dgm:spPr/>
    </dgm:pt>
    <dgm:pt modelId="{ADD692B2-97E2-4095-83A9-67A58989E898}" type="pres">
      <dgm:prSet presAssocID="{0A008973-6A6C-40ED-A02F-0E1A4EAC684E}" presName="sibTrans" presStyleCnt="0"/>
      <dgm:spPr/>
    </dgm:pt>
    <dgm:pt modelId="{5630FDFF-765F-4B75-BF12-6D7897899C5D}" type="pres">
      <dgm:prSet presAssocID="{57DC2424-0A94-47BF-BBDC-B63608187D9E}" presName="compNode" presStyleCnt="0"/>
      <dgm:spPr/>
    </dgm:pt>
    <dgm:pt modelId="{75802CBB-8947-4368-8EF5-E8C62EE7B84B}" type="pres">
      <dgm:prSet presAssocID="{57DC2424-0A94-47BF-BBDC-B63608187D9E}" presName="bgRect" presStyleLbl="bgShp" presStyleIdx="2" presStyleCnt="3"/>
      <dgm:spPr/>
    </dgm:pt>
    <dgm:pt modelId="{B3A9061B-8504-48D4-BF53-7A92AA62EC8B}" type="pres">
      <dgm:prSet presAssocID="{57DC2424-0A94-47BF-BBDC-B63608187D9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tlood"/>
        </a:ext>
      </dgm:extLst>
    </dgm:pt>
    <dgm:pt modelId="{799F5F0E-3894-463E-82C9-AFB9B16E0FD6}" type="pres">
      <dgm:prSet presAssocID="{57DC2424-0A94-47BF-BBDC-B63608187D9E}" presName="spaceRect" presStyleCnt="0"/>
      <dgm:spPr/>
    </dgm:pt>
    <dgm:pt modelId="{3941B029-42D1-4EFC-9C5F-301DD7BF57CD}" type="pres">
      <dgm:prSet presAssocID="{57DC2424-0A94-47BF-BBDC-B63608187D9E}" presName="parTx" presStyleLbl="revTx" presStyleIdx="2" presStyleCnt="3">
        <dgm:presLayoutVars>
          <dgm:chMax val="0"/>
          <dgm:chPref val="0"/>
        </dgm:presLayoutVars>
      </dgm:prSet>
      <dgm:spPr/>
    </dgm:pt>
  </dgm:ptLst>
  <dgm:cxnLst>
    <dgm:cxn modelId="{4AC68212-DFFF-4B5B-9E5C-F2BBD769AD52}" type="presOf" srcId="{8253166C-D963-4E39-9B7B-8A8C6373710D}" destId="{D83DEC19-0C6C-4B8B-BCAF-47A426B904BF}" srcOrd="0" destOrd="0" presId="urn:microsoft.com/office/officeart/2018/2/layout/IconVerticalSolidList"/>
    <dgm:cxn modelId="{51E09128-3F57-4AF8-958A-7DBF23119D8A}" srcId="{4212ECE9-0614-4115-A42B-D10EC61DBAAB}" destId="{57DC2424-0A94-47BF-BBDC-B63608187D9E}" srcOrd="2" destOrd="0" parTransId="{6DADD5F5-93CC-4865-A5D9-E74512C67950}" sibTransId="{A6A90228-F6AD-4E2E-B358-06E02A438CBE}"/>
    <dgm:cxn modelId="{162E443F-0641-4260-AC39-168D2B47D7FF}" type="presOf" srcId="{C6D7B5AA-28B8-4328-A75E-401489BA0CF1}" destId="{BDEB830F-5F9E-40DB-991C-6FCC721222A2}" srcOrd="0" destOrd="0" presId="urn:microsoft.com/office/officeart/2018/2/layout/IconVerticalSolidList"/>
    <dgm:cxn modelId="{DE865260-A318-4FAF-BB4D-5E22CC11971D}" type="presOf" srcId="{57DC2424-0A94-47BF-BBDC-B63608187D9E}" destId="{3941B029-42D1-4EFC-9C5F-301DD7BF57CD}" srcOrd="0" destOrd="0" presId="urn:microsoft.com/office/officeart/2018/2/layout/IconVerticalSolidList"/>
    <dgm:cxn modelId="{7389219D-2136-44F1-8157-D8EEF1ECA8F3}" srcId="{4212ECE9-0614-4115-A42B-D10EC61DBAAB}" destId="{8253166C-D963-4E39-9B7B-8A8C6373710D}" srcOrd="0" destOrd="0" parTransId="{2C20818D-BC10-4864-A571-688EE3905C1B}" sibTransId="{547DB6AC-B805-4827-A49B-EC151BF3081D}"/>
    <dgm:cxn modelId="{075634A4-FACF-491A-AD54-448FBE193F83}" srcId="{4212ECE9-0614-4115-A42B-D10EC61DBAAB}" destId="{C6D7B5AA-28B8-4328-A75E-401489BA0CF1}" srcOrd="1" destOrd="0" parTransId="{D81CE0BA-1F3A-4B31-8F33-E2EA08CD1A8C}" sibTransId="{0A008973-6A6C-40ED-A02F-0E1A4EAC684E}"/>
    <dgm:cxn modelId="{8FB7ECA4-8366-4097-8874-20D6FC6FC79C}" type="presOf" srcId="{4212ECE9-0614-4115-A42B-D10EC61DBAAB}" destId="{E63C59A6-D0DA-42FF-BCFF-A1EA08326211}" srcOrd="0" destOrd="0" presId="urn:microsoft.com/office/officeart/2018/2/layout/IconVerticalSolidList"/>
    <dgm:cxn modelId="{479B3415-D532-4AFB-A248-A528C5C02722}" type="presParOf" srcId="{E63C59A6-D0DA-42FF-BCFF-A1EA08326211}" destId="{CE535E86-5679-4B34-B0AB-5BF8825D4048}" srcOrd="0" destOrd="0" presId="urn:microsoft.com/office/officeart/2018/2/layout/IconVerticalSolidList"/>
    <dgm:cxn modelId="{ADE7C02A-7884-4F90-A6B6-FAE3766873E6}" type="presParOf" srcId="{CE535E86-5679-4B34-B0AB-5BF8825D4048}" destId="{B59A3C0E-C621-4D7A-8902-09E6EEACCD53}" srcOrd="0" destOrd="0" presId="urn:microsoft.com/office/officeart/2018/2/layout/IconVerticalSolidList"/>
    <dgm:cxn modelId="{374DB11F-076E-4404-A7D2-72F3DF4D64FD}" type="presParOf" srcId="{CE535E86-5679-4B34-B0AB-5BF8825D4048}" destId="{67D11787-24DD-4ED6-AD90-385571DB2573}" srcOrd="1" destOrd="0" presId="urn:microsoft.com/office/officeart/2018/2/layout/IconVerticalSolidList"/>
    <dgm:cxn modelId="{715D96A0-332C-483D-9851-DD1786DD56D8}" type="presParOf" srcId="{CE535E86-5679-4B34-B0AB-5BF8825D4048}" destId="{8B133529-7E87-45B9-90A5-EB481F0DFD95}" srcOrd="2" destOrd="0" presId="urn:microsoft.com/office/officeart/2018/2/layout/IconVerticalSolidList"/>
    <dgm:cxn modelId="{C0A96805-27A5-4A11-8591-DC2C350170A2}" type="presParOf" srcId="{CE535E86-5679-4B34-B0AB-5BF8825D4048}" destId="{D83DEC19-0C6C-4B8B-BCAF-47A426B904BF}" srcOrd="3" destOrd="0" presId="urn:microsoft.com/office/officeart/2018/2/layout/IconVerticalSolidList"/>
    <dgm:cxn modelId="{67611401-522D-4874-B852-C7E27CD1098F}" type="presParOf" srcId="{E63C59A6-D0DA-42FF-BCFF-A1EA08326211}" destId="{39A337A9-DB23-4EFC-969B-8718E6520986}" srcOrd="1" destOrd="0" presId="urn:microsoft.com/office/officeart/2018/2/layout/IconVerticalSolidList"/>
    <dgm:cxn modelId="{94C0303A-6A37-4C97-A02E-E3AA518348F1}" type="presParOf" srcId="{E63C59A6-D0DA-42FF-BCFF-A1EA08326211}" destId="{52829828-9A77-4D45-A894-C734643C1981}" srcOrd="2" destOrd="0" presId="urn:microsoft.com/office/officeart/2018/2/layout/IconVerticalSolidList"/>
    <dgm:cxn modelId="{F64B6D3E-AE5F-4C75-80D9-E9783587AECF}" type="presParOf" srcId="{52829828-9A77-4D45-A894-C734643C1981}" destId="{B493E662-61EA-48EA-A256-244195C5D44D}" srcOrd="0" destOrd="0" presId="urn:microsoft.com/office/officeart/2018/2/layout/IconVerticalSolidList"/>
    <dgm:cxn modelId="{4F3C5D99-6DB6-4CA8-91D3-3C3B283B33A0}" type="presParOf" srcId="{52829828-9A77-4D45-A894-C734643C1981}" destId="{2BD4DEB0-7F88-479E-8B63-FBE5960B6403}" srcOrd="1" destOrd="0" presId="urn:microsoft.com/office/officeart/2018/2/layout/IconVerticalSolidList"/>
    <dgm:cxn modelId="{43AD0F21-A1C1-4219-8E4F-9956C049AE2F}" type="presParOf" srcId="{52829828-9A77-4D45-A894-C734643C1981}" destId="{EDBC2E82-5647-4EC8-BC58-9C5AB5329FDD}" srcOrd="2" destOrd="0" presId="urn:microsoft.com/office/officeart/2018/2/layout/IconVerticalSolidList"/>
    <dgm:cxn modelId="{B3891385-F31D-4BBF-82B9-713B492129D1}" type="presParOf" srcId="{52829828-9A77-4D45-A894-C734643C1981}" destId="{BDEB830F-5F9E-40DB-991C-6FCC721222A2}" srcOrd="3" destOrd="0" presId="urn:microsoft.com/office/officeart/2018/2/layout/IconVerticalSolidList"/>
    <dgm:cxn modelId="{8087C32E-C4D7-4D93-84B6-5B93D9509D8E}" type="presParOf" srcId="{E63C59A6-D0DA-42FF-BCFF-A1EA08326211}" destId="{ADD692B2-97E2-4095-83A9-67A58989E898}" srcOrd="3" destOrd="0" presId="urn:microsoft.com/office/officeart/2018/2/layout/IconVerticalSolidList"/>
    <dgm:cxn modelId="{333135C6-739A-4648-BFC0-A870DC881ECC}" type="presParOf" srcId="{E63C59A6-D0DA-42FF-BCFF-A1EA08326211}" destId="{5630FDFF-765F-4B75-BF12-6D7897899C5D}" srcOrd="4" destOrd="0" presId="urn:microsoft.com/office/officeart/2018/2/layout/IconVerticalSolidList"/>
    <dgm:cxn modelId="{8114D53E-C93C-43B6-B89C-FBDE7CAC1D53}" type="presParOf" srcId="{5630FDFF-765F-4B75-BF12-6D7897899C5D}" destId="{75802CBB-8947-4368-8EF5-E8C62EE7B84B}" srcOrd="0" destOrd="0" presId="urn:microsoft.com/office/officeart/2018/2/layout/IconVerticalSolidList"/>
    <dgm:cxn modelId="{74C0CDCC-7D9D-44BE-AB64-E69F79024AB6}" type="presParOf" srcId="{5630FDFF-765F-4B75-BF12-6D7897899C5D}" destId="{B3A9061B-8504-48D4-BF53-7A92AA62EC8B}" srcOrd="1" destOrd="0" presId="urn:microsoft.com/office/officeart/2018/2/layout/IconVerticalSolidList"/>
    <dgm:cxn modelId="{74ADCAA1-9B82-4446-AF3C-FDAA8D12ADE0}" type="presParOf" srcId="{5630FDFF-765F-4B75-BF12-6D7897899C5D}" destId="{799F5F0E-3894-463E-82C9-AFB9B16E0FD6}" srcOrd="2" destOrd="0" presId="urn:microsoft.com/office/officeart/2018/2/layout/IconVerticalSolidList"/>
    <dgm:cxn modelId="{CA3F2842-DF47-40BB-BF40-FD6FCB10AA62}" type="presParOf" srcId="{5630FDFF-765F-4B75-BF12-6D7897899C5D}" destId="{3941B029-42D1-4EFC-9C5F-301DD7BF57C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D50741-4666-4DBA-A93A-D0CAB929BAF7}" type="doc">
      <dgm:prSet loTypeId="urn:microsoft.com/office/officeart/2005/8/layout/radial5" loCatId="relationship" qsTypeId="urn:microsoft.com/office/officeart/2005/8/quickstyle/simple4" qsCatId="simple" csTypeId="urn:microsoft.com/office/officeart/2005/8/colors/accent4_2" csCatId="accent4" phldr="1"/>
      <dgm:spPr/>
      <dgm:t>
        <a:bodyPr/>
        <a:lstStyle/>
        <a:p>
          <a:endParaRPr lang="nl-NL"/>
        </a:p>
      </dgm:t>
    </dgm:pt>
    <dgm:pt modelId="{7CCD2BC9-67BC-445B-A9EC-6C5DD8E730D5}">
      <dgm:prSet phldrT="[Tekst]" custT="1"/>
      <dgm:spPr/>
      <dgm:t>
        <a:bodyPr/>
        <a:lstStyle/>
        <a:p>
          <a:r>
            <a:rPr lang="nl-NL" sz="1400" dirty="0"/>
            <a:t>Onderwijs en ondersteuningsbehoefte leerling</a:t>
          </a:r>
        </a:p>
      </dgm:t>
    </dgm:pt>
    <dgm:pt modelId="{63AC591E-671A-415B-B476-DFC9AED11B3E}" type="parTrans" cxnId="{6041B4EC-F267-484D-9E91-F3CCDE440662}">
      <dgm:prSet/>
      <dgm:spPr/>
      <dgm:t>
        <a:bodyPr/>
        <a:lstStyle/>
        <a:p>
          <a:endParaRPr lang="nl-NL" sz="1400"/>
        </a:p>
      </dgm:t>
    </dgm:pt>
    <dgm:pt modelId="{193A1423-6A68-4DC3-8B7F-220A1B972FB6}" type="sibTrans" cxnId="{6041B4EC-F267-484D-9E91-F3CCDE440662}">
      <dgm:prSet/>
      <dgm:spPr/>
      <dgm:t>
        <a:bodyPr/>
        <a:lstStyle/>
        <a:p>
          <a:endParaRPr lang="nl-NL"/>
        </a:p>
      </dgm:t>
    </dgm:pt>
    <dgm:pt modelId="{C1C3979F-575B-4CD9-8767-B1DB437A84DA}">
      <dgm:prSet phldrT="[Tekst]"/>
      <dgm:spPr/>
      <dgm:t>
        <a:bodyPr/>
        <a:lstStyle/>
        <a:p>
          <a:r>
            <a:rPr lang="nl-NL"/>
            <a:t>Inzet school/swv</a:t>
          </a:r>
        </a:p>
      </dgm:t>
    </dgm:pt>
    <dgm:pt modelId="{33A76922-AC98-4325-838E-90AB67C99068}" type="parTrans" cxnId="{4A43CC98-4C2D-4139-90F8-7567019F727B}">
      <dgm:prSet custT="1"/>
      <dgm:spPr/>
      <dgm:t>
        <a:bodyPr/>
        <a:lstStyle/>
        <a:p>
          <a:endParaRPr lang="nl-NL" sz="1400"/>
        </a:p>
      </dgm:t>
    </dgm:pt>
    <dgm:pt modelId="{5727F946-48FD-47A6-B9DE-22B4A19D423E}" type="sibTrans" cxnId="{4A43CC98-4C2D-4139-90F8-7567019F727B}">
      <dgm:prSet/>
      <dgm:spPr/>
      <dgm:t>
        <a:bodyPr/>
        <a:lstStyle/>
        <a:p>
          <a:endParaRPr lang="nl-NL"/>
        </a:p>
      </dgm:t>
    </dgm:pt>
    <dgm:pt modelId="{59070215-E68A-417D-9422-79E73D2D08C7}">
      <dgm:prSet phldrT="[Tekst]"/>
      <dgm:spPr/>
      <dgm:t>
        <a:bodyPr/>
        <a:lstStyle/>
        <a:p>
          <a:r>
            <a:rPr lang="nl-NL"/>
            <a:t>Ouders</a:t>
          </a:r>
        </a:p>
      </dgm:t>
    </dgm:pt>
    <dgm:pt modelId="{F7B92FC0-C5AF-42FD-9B17-82AFA3D9F118}" type="parTrans" cxnId="{509FF1A6-CA4E-4C9C-BC7F-02F79575D6FA}">
      <dgm:prSet custT="1"/>
      <dgm:spPr/>
      <dgm:t>
        <a:bodyPr/>
        <a:lstStyle/>
        <a:p>
          <a:endParaRPr lang="nl-NL" sz="1400"/>
        </a:p>
      </dgm:t>
    </dgm:pt>
    <dgm:pt modelId="{36708F15-425C-4117-938F-FD078AE6D1B6}" type="sibTrans" cxnId="{509FF1A6-CA4E-4C9C-BC7F-02F79575D6FA}">
      <dgm:prSet/>
      <dgm:spPr/>
      <dgm:t>
        <a:bodyPr/>
        <a:lstStyle/>
        <a:p>
          <a:endParaRPr lang="nl-NL"/>
        </a:p>
      </dgm:t>
    </dgm:pt>
    <dgm:pt modelId="{867DC9DF-A46E-483D-9AE3-FF715C2BB833}">
      <dgm:prSet phldrT="[Tekst]"/>
      <dgm:spPr/>
      <dgm:t>
        <a:bodyPr/>
        <a:lstStyle/>
        <a:p>
          <a:r>
            <a:rPr lang="nl-NL"/>
            <a:t>Leerplicht</a:t>
          </a:r>
        </a:p>
      </dgm:t>
    </dgm:pt>
    <dgm:pt modelId="{F680053F-2E03-4A94-B3B6-B6BF9802C779}" type="parTrans" cxnId="{8C2BFC5A-2FD9-4EB2-BEC0-7D550A5D7926}">
      <dgm:prSet custT="1"/>
      <dgm:spPr/>
      <dgm:t>
        <a:bodyPr/>
        <a:lstStyle/>
        <a:p>
          <a:endParaRPr lang="nl-NL" sz="1400"/>
        </a:p>
      </dgm:t>
    </dgm:pt>
    <dgm:pt modelId="{49169291-4097-490D-A247-AE103DE47858}" type="sibTrans" cxnId="{8C2BFC5A-2FD9-4EB2-BEC0-7D550A5D7926}">
      <dgm:prSet/>
      <dgm:spPr/>
      <dgm:t>
        <a:bodyPr/>
        <a:lstStyle/>
        <a:p>
          <a:endParaRPr lang="nl-NL"/>
        </a:p>
      </dgm:t>
    </dgm:pt>
    <dgm:pt modelId="{8844D3E4-F238-49D5-B65E-ADDADF03D135}">
      <dgm:prSet phldrT="[Tekst]"/>
      <dgm:spPr>
        <a:solidFill>
          <a:schemeClr val="accent2"/>
        </a:solidFill>
      </dgm:spPr>
      <dgm:t>
        <a:bodyPr/>
        <a:lstStyle/>
        <a:p>
          <a:r>
            <a:rPr lang="nl-NL"/>
            <a:t>Jeugdhulp</a:t>
          </a:r>
        </a:p>
      </dgm:t>
    </dgm:pt>
    <dgm:pt modelId="{0DFE6C03-5DE2-4E17-B823-7B4E83184C61}" type="parTrans" cxnId="{C0EF7CD9-88D2-410A-A877-00EA580DBD12}">
      <dgm:prSet custT="1"/>
      <dgm:spPr/>
      <dgm:t>
        <a:bodyPr/>
        <a:lstStyle/>
        <a:p>
          <a:endParaRPr lang="nl-NL" sz="1400"/>
        </a:p>
      </dgm:t>
    </dgm:pt>
    <dgm:pt modelId="{755F74F1-2DBF-4974-888A-49BE7E690B1E}" type="sibTrans" cxnId="{C0EF7CD9-88D2-410A-A877-00EA580DBD12}">
      <dgm:prSet/>
      <dgm:spPr/>
      <dgm:t>
        <a:bodyPr/>
        <a:lstStyle/>
        <a:p>
          <a:endParaRPr lang="nl-NL"/>
        </a:p>
      </dgm:t>
    </dgm:pt>
    <dgm:pt modelId="{ECC027CC-3803-4253-A735-C3B5A7D1D0E5}">
      <dgm:prSet/>
      <dgm:spPr/>
      <dgm:t>
        <a:bodyPr/>
        <a:lstStyle/>
        <a:p>
          <a:r>
            <a:rPr lang="nl-NL"/>
            <a:t>JGZ/CJG</a:t>
          </a:r>
        </a:p>
      </dgm:t>
    </dgm:pt>
    <dgm:pt modelId="{8F73C553-204E-48A4-9EB1-69CC7BB5524C}" type="parTrans" cxnId="{9ED611F1-C01A-4B21-BD2A-30BE5D935A5D}">
      <dgm:prSet custT="1"/>
      <dgm:spPr/>
      <dgm:t>
        <a:bodyPr/>
        <a:lstStyle/>
        <a:p>
          <a:endParaRPr lang="nl-NL" sz="1400"/>
        </a:p>
      </dgm:t>
    </dgm:pt>
    <dgm:pt modelId="{3E67CB6E-C1DB-4A96-9246-300AAFF93082}" type="sibTrans" cxnId="{9ED611F1-C01A-4B21-BD2A-30BE5D935A5D}">
      <dgm:prSet/>
      <dgm:spPr/>
      <dgm:t>
        <a:bodyPr/>
        <a:lstStyle/>
        <a:p>
          <a:endParaRPr lang="nl-NL"/>
        </a:p>
      </dgm:t>
    </dgm:pt>
    <dgm:pt modelId="{633DC364-B228-EB48-B201-0A61A8C67287}" type="pres">
      <dgm:prSet presAssocID="{00D50741-4666-4DBA-A93A-D0CAB929BAF7}" presName="Name0" presStyleCnt="0">
        <dgm:presLayoutVars>
          <dgm:chMax val="1"/>
          <dgm:dir/>
          <dgm:animLvl val="ctr"/>
          <dgm:resizeHandles val="exact"/>
        </dgm:presLayoutVars>
      </dgm:prSet>
      <dgm:spPr/>
    </dgm:pt>
    <dgm:pt modelId="{19CA76F2-7763-7941-B550-90970B7DD56B}" type="pres">
      <dgm:prSet presAssocID="{7CCD2BC9-67BC-445B-A9EC-6C5DD8E730D5}" presName="centerShape" presStyleLbl="node0" presStyleIdx="0" presStyleCnt="1"/>
      <dgm:spPr/>
    </dgm:pt>
    <dgm:pt modelId="{F8408346-331B-BE42-A1CC-EEFF1E9D0985}" type="pres">
      <dgm:prSet presAssocID="{33A76922-AC98-4325-838E-90AB67C99068}" presName="parTrans" presStyleLbl="sibTrans2D1" presStyleIdx="0" presStyleCnt="5"/>
      <dgm:spPr/>
    </dgm:pt>
    <dgm:pt modelId="{E9D1F324-C2C1-B34D-90D5-3216CB5FFE53}" type="pres">
      <dgm:prSet presAssocID="{33A76922-AC98-4325-838E-90AB67C99068}" presName="connectorText" presStyleLbl="sibTrans2D1" presStyleIdx="0" presStyleCnt="5"/>
      <dgm:spPr/>
    </dgm:pt>
    <dgm:pt modelId="{CADE9E7D-335B-144B-A186-9838E53C84EC}" type="pres">
      <dgm:prSet presAssocID="{C1C3979F-575B-4CD9-8767-B1DB437A84DA}" presName="node" presStyleLbl="node1" presStyleIdx="0" presStyleCnt="5">
        <dgm:presLayoutVars>
          <dgm:bulletEnabled val="1"/>
        </dgm:presLayoutVars>
      </dgm:prSet>
      <dgm:spPr/>
    </dgm:pt>
    <dgm:pt modelId="{7E290CF5-DB2E-8843-99A6-CE4A2F193C47}" type="pres">
      <dgm:prSet presAssocID="{F7B92FC0-C5AF-42FD-9B17-82AFA3D9F118}" presName="parTrans" presStyleLbl="sibTrans2D1" presStyleIdx="1" presStyleCnt="5"/>
      <dgm:spPr/>
    </dgm:pt>
    <dgm:pt modelId="{87872505-9AE7-7049-B0EB-C3FF701A55E0}" type="pres">
      <dgm:prSet presAssocID="{F7B92FC0-C5AF-42FD-9B17-82AFA3D9F118}" presName="connectorText" presStyleLbl="sibTrans2D1" presStyleIdx="1" presStyleCnt="5"/>
      <dgm:spPr/>
    </dgm:pt>
    <dgm:pt modelId="{75F18F30-C8A4-E64F-B79D-83A21EC8068F}" type="pres">
      <dgm:prSet presAssocID="{59070215-E68A-417D-9422-79E73D2D08C7}" presName="node" presStyleLbl="node1" presStyleIdx="1" presStyleCnt="5">
        <dgm:presLayoutVars>
          <dgm:bulletEnabled val="1"/>
        </dgm:presLayoutVars>
      </dgm:prSet>
      <dgm:spPr/>
    </dgm:pt>
    <dgm:pt modelId="{DCB5EBE5-F886-4449-811A-1EC969015973}" type="pres">
      <dgm:prSet presAssocID="{8F73C553-204E-48A4-9EB1-69CC7BB5524C}" presName="parTrans" presStyleLbl="sibTrans2D1" presStyleIdx="2" presStyleCnt="5"/>
      <dgm:spPr/>
    </dgm:pt>
    <dgm:pt modelId="{36712D38-B145-5B42-B262-AF830D38AE7B}" type="pres">
      <dgm:prSet presAssocID="{8F73C553-204E-48A4-9EB1-69CC7BB5524C}" presName="connectorText" presStyleLbl="sibTrans2D1" presStyleIdx="2" presStyleCnt="5"/>
      <dgm:spPr/>
    </dgm:pt>
    <dgm:pt modelId="{BC4835A8-1FF5-5841-A9F4-8DDCA801CAE4}" type="pres">
      <dgm:prSet presAssocID="{ECC027CC-3803-4253-A735-C3B5A7D1D0E5}" presName="node" presStyleLbl="node1" presStyleIdx="2" presStyleCnt="5">
        <dgm:presLayoutVars>
          <dgm:bulletEnabled val="1"/>
        </dgm:presLayoutVars>
      </dgm:prSet>
      <dgm:spPr/>
    </dgm:pt>
    <dgm:pt modelId="{00A744E5-9839-FF4D-A012-10BD445B932B}" type="pres">
      <dgm:prSet presAssocID="{F680053F-2E03-4A94-B3B6-B6BF9802C779}" presName="parTrans" presStyleLbl="sibTrans2D1" presStyleIdx="3" presStyleCnt="5"/>
      <dgm:spPr/>
    </dgm:pt>
    <dgm:pt modelId="{6FF4FAB0-058E-3241-AC50-F577F09D00DD}" type="pres">
      <dgm:prSet presAssocID="{F680053F-2E03-4A94-B3B6-B6BF9802C779}" presName="connectorText" presStyleLbl="sibTrans2D1" presStyleIdx="3" presStyleCnt="5"/>
      <dgm:spPr/>
    </dgm:pt>
    <dgm:pt modelId="{33A5A9F4-F3F7-D440-B797-22F05EE93789}" type="pres">
      <dgm:prSet presAssocID="{867DC9DF-A46E-483D-9AE3-FF715C2BB833}" presName="node" presStyleLbl="node1" presStyleIdx="3" presStyleCnt="5">
        <dgm:presLayoutVars>
          <dgm:bulletEnabled val="1"/>
        </dgm:presLayoutVars>
      </dgm:prSet>
      <dgm:spPr/>
    </dgm:pt>
    <dgm:pt modelId="{47866D4F-5584-7F40-B5E1-02C7520A09D9}" type="pres">
      <dgm:prSet presAssocID="{0DFE6C03-5DE2-4E17-B823-7B4E83184C61}" presName="parTrans" presStyleLbl="sibTrans2D1" presStyleIdx="4" presStyleCnt="5"/>
      <dgm:spPr/>
    </dgm:pt>
    <dgm:pt modelId="{0DA3B22E-CAFB-A84C-B9A6-DDCBCC23F347}" type="pres">
      <dgm:prSet presAssocID="{0DFE6C03-5DE2-4E17-B823-7B4E83184C61}" presName="connectorText" presStyleLbl="sibTrans2D1" presStyleIdx="4" presStyleCnt="5"/>
      <dgm:spPr/>
    </dgm:pt>
    <dgm:pt modelId="{2B627282-7587-8B44-BD88-8B0DC87F3431}" type="pres">
      <dgm:prSet presAssocID="{8844D3E4-F238-49D5-B65E-ADDADF03D135}" presName="node" presStyleLbl="node1" presStyleIdx="4" presStyleCnt="5">
        <dgm:presLayoutVars>
          <dgm:bulletEnabled val="1"/>
        </dgm:presLayoutVars>
      </dgm:prSet>
      <dgm:spPr/>
    </dgm:pt>
  </dgm:ptLst>
  <dgm:cxnLst>
    <dgm:cxn modelId="{BA17BE08-34C6-3947-B4D1-EDDE1F460A0C}" type="presOf" srcId="{8F73C553-204E-48A4-9EB1-69CC7BB5524C}" destId="{36712D38-B145-5B42-B262-AF830D38AE7B}" srcOrd="1" destOrd="0" presId="urn:microsoft.com/office/officeart/2005/8/layout/radial5"/>
    <dgm:cxn modelId="{154C192B-B5DF-C447-B713-CCCEBDD3AD81}" type="presOf" srcId="{59070215-E68A-417D-9422-79E73D2D08C7}" destId="{75F18F30-C8A4-E64F-B79D-83A21EC8068F}" srcOrd="0" destOrd="0" presId="urn:microsoft.com/office/officeart/2005/8/layout/radial5"/>
    <dgm:cxn modelId="{14CA0A33-E017-F341-B2A6-01D627CFFCE7}" type="presOf" srcId="{0DFE6C03-5DE2-4E17-B823-7B4E83184C61}" destId="{47866D4F-5584-7F40-B5E1-02C7520A09D9}" srcOrd="0" destOrd="0" presId="urn:microsoft.com/office/officeart/2005/8/layout/radial5"/>
    <dgm:cxn modelId="{8C2BFC5A-2FD9-4EB2-BEC0-7D550A5D7926}" srcId="{7CCD2BC9-67BC-445B-A9EC-6C5DD8E730D5}" destId="{867DC9DF-A46E-483D-9AE3-FF715C2BB833}" srcOrd="3" destOrd="0" parTransId="{F680053F-2E03-4A94-B3B6-B6BF9802C779}" sibTransId="{49169291-4097-490D-A247-AE103DE47858}"/>
    <dgm:cxn modelId="{455FB06E-12C7-8044-8FE8-D60914CDB24F}" type="presOf" srcId="{33A76922-AC98-4325-838E-90AB67C99068}" destId="{E9D1F324-C2C1-B34D-90D5-3216CB5FFE53}" srcOrd="1" destOrd="0" presId="urn:microsoft.com/office/officeart/2005/8/layout/radial5"/>
    <dgm:cxn modelId="{46A11270-9A93-5C4A-AA79-1E1E573D460D}" type="presOf" srcId="{F680053F-2E03-4A94-B3B6-B6BF9802C779}" destId="{00A744E5-9839-FF4D-A012-10BD445B932B}" srcOrd="0" destOrd="0" presId="urn:microsoft.com/office/officeart/2005/8/layout/radial5"/>
    <dgm:cxn modelId="{FB151F7F-56F1-6746-8591-AA1FF427203E}" type="presOf" srcId="{33A76922-AC98-4325-838E-90AB67C99068}" destId="{F8408346-331B-BE42-A1CC-EEFF1E9D0985}" srcOrd="0" destOrd="0" presId="urn:microsoft.com/office/officeart/2005/8/layout/radial5"/>
    <dgm:cxn modelId="{339A3284-6060-1C42-AFBD-535406890787}" type="presOf" srcId="{867DC9DF-A46E-483D-9AE3-FF715C2BB833}" destId="{33A5A9F4-F3F7-D440-B797-22F05EE93789}" srcOrd="0" destOrd="0" presId="urn:microsoft.com/office/officeart/2005/8/layout/radial5"/>
    <dgm:cxn modelId="{35DF488B-45B8-8245-A9B7-6AA166A85779}" type="presOf" srcId="{0DFE6C03-5DE2-4E17-B823-7B4E83184C61}" destId="{0DA3B22E-CAFB-A84C-B9A6-DDCBCC23F347}" srcOrd="1" destOrd="0" presId="urn:microsoft.com/office/officeart/2005/8/layout/radial5"/>
    <dgm:cxn modelId="{1B7ADB91-FCD5-684E-B891-3BCCA1958219}" type="presOf" srcId="{00D50741-4666-4DBA-A93A-D0CAB929BAF7}" destId="{633DC364-B228-EB48-B201-0A61A8C67287}" srcOrd="0" destOrd="0" presId="urn:microsoft.com/office/officeart/2005/8/layout/radial5"/>
    <dgm:cxn modelId="{6527D095-95D2-F14D-B66A-3CA6AED4F1DF}" type="presOf" srcId="{C1C3979F-575B-4CD9-8767-B1DB437A84DA}" destId="{CADE9E7D-335B-144B-A186-9838E53C84EC}" srcOrd="0" destOrd="0" presId="urn:microsoft.com/office/officeart/2005/8/layout/radial5"/>
    <dgm:cxn modelId="{4A43CC98-4C2D-4139-90F8-7567019F727B}" srcId="{7CCD2BC9-67BC-445B-A9EC-6C5DD8E730D5}" destId="{C1C3979F-575B-4CD9-8767-B1DB437A84DA}" srcOrd="0" destOrd="0" parTransId="{33A76922-AC98-4325-838E-90AB67C99068}" sibTransId="{5727F946-48FD-47A6-B9DE-22B4A19D423E}"/>
    <dgm:cxn modelId="{8FB59A9E-AE53-B943-B470-37C2788DFA90}" type="presOf" srcId="{F7B92FC0-C5AF-42FD-9B17-82AFA3D9F118}" destId="{87872505-9AE7-7049-B0EB-C3FF701A55E0}" srcOrd="1" destOrd="0" presId="urn:microsoft.com/office/officeart/2005/8/layout/radial5"/>
    <dgm:cxn modelId="{509FF1A6-CA4E-4C9C-BC7F-02F79575D6FA}" srcId="{7CCD2BC9-67BC-445B-A9EC-6C5DD8E730D5}" destId="{59070215-E68A-417D-9422-79E73D2D08C7}" srcOrd="1" destOrd="0" parTransId="{F7B92FC0-C5AF-42FD-9B17-82AFA3D9F118}" sibTransId="{36708F15-425C-4117-938F-FD078AE6D1B6}"/>
    <dgm:cxn modelId="{B367CCAE-4AAD-D543-BA79-75645CC5EB22}" type="presOf" srcId="{8F73C553-204E-48A4-9EB1-69CC7BB5524C}" destId="{DCB5EBE5-F886-4449-811A-1EC969015973}" srcOrd="0" destOrd="0" presId="urn:microsoft.com/office/officeart/2005/8/layout/radial5"/>
    <dgm:cxn modelId="{2E48EAB4-6F75-4748-A247-2C0C9841962B}" type="presOf" srcId="{7CCD2BC9-67BC-445B-A9EC-6C5DD8E730D5}" destId="{19CA76F2-7763-7941-B550-90970B7DD56B}" srcOrd="0" destOrd="0" presId="urn:microsoft.com/office/officeart/2005/8/layout/radial5"/>
    <dgm:cxn modelId="{B8038EC0-B6C1-1943-8EF3-BDF93B57953E}" type="presOf" srcId="{8844D3E4-F238-49D5-B65E-ADDADF03D135}" destId="{2B627282-7587-8B44-BD88-8B0DC87F3431}" srcOrd="0" destOrd="0" presId="urn:microsoft.com/office/officeart/2005/8/layout/radial5"/>
    <dgm:cxn modelId="{C0EF7CD9-88D2-410A-A877-00EA580DBD12}" srcId="{7CCD2BC9-67BC-445B-A9EC-6C5DD8E730D5}" destId="{8844D3E4-F238-49D5-B65E-ADDADF03D135}" srcOrd="4" destOrd="0" parTransId="{0DFE6C03-5DE2-4E17-B823-7B4E83184C61}" sibTransId="{755F74F1-2DBF-4974-888A-49BE7E690B1E}"/>
    <dgm:cxn modelId="{28E7C9E0-4673-BB48-8573-05BC417CE4D3}" type="presOf" srcId="{F7B92FC0-C5AF-42FD-9B17-82AFA3D9F118}" destId="{7E290CF5-DB2E-8843-99A6-CE4A2F193C47}" srcOrd="0" destOrd="0" presId="urn:microsoft.com/office/officeart/2005/8/layout/radial5"/>
    <dgm:cxn modelId="{F2828DE6-7D8E-B849-A522-8B9A5E0D3BB5}" type="presOf" srcId="{ECC027CC-3803-4253-A735-C3B5A7D1D0E5}" destId="{BC4835A8-1FF5-5841-A9F4-8DDCA801CAE4}" srcOrd="0" destOrd="0" presId="urn:microsoft.com/office/officeart/2005/8/layout/radial5"/>
    <dgm:cxn modelId="{6041B4EC-F267-484D-9E91-F3CCDE440662}" srcId="{00D50741-4666-4DBA-A93A-D0CAB929BAF7}" destId="{7CCD2BC9-67BC-445B-A9EC-6C5DD8E730D5}" srcOrd="0" destOrd="0" parTransId="{63AC591E-671A-415B-B476-DFC9AED11B3E}" sibTransId="{193A1423-6A68-4DC3-8B7F-220A1B972FB6}"/>
    <dgm:cxn modelId="{9ED611F1-C01A-4B21-BD2A-30BE5D935A5D}" srcId="{7CCD2BC9-67BC-445B-A9EC-6C5DD8E730D5}" destId="{ECC027CC-3803-4253-A735-C3B5A7D1D0E5}" srcOrd="2" destOrd="0" parTransId="{8F73C553-204E-48A4-9EB1-69CC7BB5524C}" sibTransId="{3E67CB6E-C1DB-4A96-9246-300AAFF93082}"/>
    <dgm:cxn modelId="{EC091EFC-E2CD-8248-B0A9-C1CE6C254221}" type="presOf" srcId="{F680053F-2E03-4A94-B3B6-B6BF9802C779}" destId="{6FF4FAB0-058E-3241-AC50-F577F09D00DD}" srcOrd="1" destOrd="0" presId="urn:microsoft.com/office/officeart/2005/8/layout/radial5"/>
    <dgm:cxn modelId="{1712D897-6C49-EB47-BF80-4A2CA1FF4080}" type="presParOf" srcId="{633DC364-B228-EB48-B201-0A61A8C67287}" destId="{19CA76F2-7763-7941-B550-90970B7DD56B}" srcOrd="0" destOrd="0" presId="urn:microsoft.com/office/officeart/2005/8/layout/radial5"/>
    <dgm:cxn modelId="{AC45D933-D08D-1E4D-ABCE-CE24D61042EF}" type="presParOf" srcId="{633DC364-B228-EB48-B201-0A61A8C67287}" destId="{F8408346-331B-BE42-A1CC-EEFF1E9D0985}" srcOrd="1" destOrd="0" presId="urn:microsoft.com/office/officeart/2005/8/layout/radial5"/>
    <dgm:cxn modelId="{653E298B-66E8-D246-B22D-1BA000FE9D0E}" type="presParOf" srcId="{F8408346-331B-BE42-A1CC-EEFF1E9D0985}" destId="{E9D1F324-C2C1-B34D-90D5-3216CB5FFE53}" srcOrd="0" destOrd="0" presId="urn:microsoft.com/office/officeart/2005/8/layout/radial5"/>
    <dgm:cxn modelId="{792E41B7-040C-B44C-A0B8-CC90F82BFBF4}" type="presParOf" srcId="{633DC364-B228-EB48-B201-0A61A8C67287}" destId="{CADE9E7D-335B-144B-A186-9838E53C84EC}" srcOrd="2" destOrd="0" presId="urn:microsoft.com/office/officeart/2005/8/layout/radial5"/>
    <dgm:cxn modelId="{620A2AC9-C98E-FF42-B830-AC70404C40D6}" type="presParOf" srcId="{633DC364-B228-EB48-B201-0A61A8C67287}" destId="{7E290CF5-DB2E-8843-99A6-CE4A2F193C47}" srcOrd="3" destOrd="0" presId="urn:microsoft.com/office/officeart/2005/8/layout/radial5"/>
    <dgm:cxn modelId="{8C141872-6A27-CF40-89E4-23BBCCA256BA}" type="presParOf" srcId="{7E290CF5-DB2E-8843-99A6-CE4A2F193C47}" destId="{87872505-9AE7-7049-B0EB-C3FF701A55E0}" srcOrd="0" destOrd="0" presId="urn:microsoft.com/office/officeart/2005/8/layout/radial5"/>
    <dgm:cxn modelId="{35541EB2-5A1B-3C4B-A0EB-4730A7BE3D99}" type="presParOf" srcId="{633DC364-B228-EB48-B201-0A61A8C67287}" destId="{75F18F30-C8A4-E64F-B79D-83A21EC8068F}" srcOrd="4" destOrd="0" presId="urn:microsoft.com/office/officeart/2005/8/layout/radial5"/>
    <dgm:cxn modelId="{9ADC1764-65DC-4141-A12C-C7EF5CA3988F}" type="presParOf" srcId="{633DC364-B228-EB48-B201-0A61A8C67287}" destId="{DCB5EBE5-F886-4449-811A-1EC969015973}" srcOrd="5" destOrd="0" presId="urn:microsoft.com/office/officeart/2005/8/layout/radial5"/>
    <dgm:cxn modelId="{031CCB17-6D3B-B748-82E9-63CC36270253}" type="presParOf" srcId="{DCB5EBE5-F886-4449-811A-1EC969015973}" destId="{36712D38-B145-5B42-B262-AF830D38AE7B}" srcOrd="0" destOrd="0" presId="urn:microsoft.com/office/officeart/2005/8/layout/radial5"/>
    <dgm:cxn modelId="{BE37D756-F293-604A-BB89-9FE2CBB5DDAE}" type="presParOf" srcId="{633DC364-B228-EB48-B201-0A61A8C67287}" destId="{BC4835A8-1FF5-5841-A9F4-8DDCA801CAE4}" srcOrd="6" destOrd="0" presId="urn:microsoft.com/office/officeart/2005/8/layout/radial5"/>
    <dgm:cxn modelId="{57BAD4C6-223E-4C40-A2AF-C904FAF799F8}" type="presParOf" srcId="{633DC364-B228-EB48-B201-0A61A8C67287}" destId="{00A744E5-9839-FF4D-A012-10BD445B932B}" srcOrd="7" destOrd="0" presId="urn:microsoft.com/office/officeart/2005/8/layout/radial5"/>
    <dgm:cxn modelId="{8502D573-5B17-844A-9F41-A80F4F6E3E14}" type="presParOf" srcId="{00A744E5-9839-FF4D-A012-10BD445B932B}" destId="{6FF4FAB0-058E-3241-AC50-F577F09D00DD}" srcOrd="0" destOrd="0" presId="urn:microsoft.com/office/officeart/2005/8/layout/radial5"/>
    <dgm:cxn modelId="{C3181BBB-489D-3B41-892E-8771FAC4BC23}" type="presParOf" srcId="{633DC364-B228-EB48-B201-0A61A8C67287}" destId="{33A5A9F4-F3F7-D440-B797-22F05EE93789}" srcOrd="8" destOrd="0" presId="urn:microsoft.com/office/officeart/2005/8/layout/radial5"/>
    <dgm:cxn modelId="{EC378AE9-E44A-E946-BEF2-1271A70CE637}" type="presParOf" srcId="{633DC364-B228-EB48-B201-0A61A8C67287}" destId="{47866D4F-5584-7F40-B5E1-02C7520A09D9}" srcOrd="9" destOrd="0" presId="urn:microsoft.com/office/officeart/2005/8/layout/radial5"/>
    <dgm:cxn modelId="{EA79A81F-E459-D046-811D-D4E5B33F123A}" type="presParOf" srcId="{47866D4F-5584-7F40-B5E1-02C7520A09D9}" destId="{0DA3B22E-CAFB-A84C-B9A6-DDCBCC23F347}" srcOrd="0" destOrd="0" presId="urn:microsoft.com/office/officeart/2005/8/layout/radial5"/>
    <dgm:cxn modelId="{D04140AC-6190-C441-AE5F-B7467BBD54D4}" type="presParOf" srcId="{633DC364-B228-EB48-B201-0A61A8C67287}" destId="{2B627282-7587-8B44-BD88-8B0DC87F3431}"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C55FA-B510-4C0B-9E1F-25F29670BA8C}">
      <dsp:nvSpPr>
        <dsp:cNvPr id="0" name=""/>
        <dsp:cNvSpPr/>
      </dsp:nvSpPr>
      <dsp:spPr>
        <a:xfrm>
          <a:off x="1143920" y="792556"/>
          <a:ext cx="1500980" cy="1500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2AE94A-B610-4CC0-B1E6-37B9F736568C}">
      <dsp:nvSpPr>
        <dsp:cNvPr id="0" name=""/>
        <dsp:cNvSpPr/>
      </dsp:nvSpPr>
      <dsp:spPr>
        <a:xfrm>
          <a:off x="226654" y="2725261"/>
          <a:ext cx="3335511"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nl-NL" sz="2000" kern="1200" dirty="0"/>
            <a:t>Samen werken om het pedagogisch klimaat in en om scholen te versterken</a:t>
          </a:r>
          <a:endParaRPr lang="en-US" sz="2000" kern="1200" dirty="0"/>
        </a:p>
      </dsp:txBody>
      <dsp:txXfrm>
        <a:off x="226654" y="2725261"/>
        <a:ext cx="3335511" cy="945000"/>
      </dsp:txXfrm>
    </dsp:sp>
    <dsp:sp modelId="{152F7015-599A-4BD5-BADC-263981E65797}">
      <dsp:nvSpPr>
        <dsp:cNvPr id="0" name=""/>
        <dsp:cNvSpPr/>
      </dsp:nvSpPr>
      <dsp:spPr>
        <a:xfrm>
          <a:off x="5127148" y="898570"/>
          <a:ext cx="1500980" cy="150098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C72E4E-B81F-485F-B087-F7F9A79AE3FB}">
      <dsp:nvSpPr>
        <dsp:cNvPr id="0" name=""/>
        <dsp:cNvSpPr/>
      </dsp:nvSpPr>
      <dsp:spPr>
        <a:xfrm>
          <a:off x="4145880" y="2725261"/>
          <a:ext cx="3335511"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err="1"/>
            <a:t>Nieuw</a:t>
          </a:r>
          <a:r>
            <a:rPr lang="en-US" sz="2000" kern="1200" dirty="0"/>
            <a:t> </a:t>
          </a:r>
          <a:r>
            <a:rPr lang="en-US" sz="2000" kern="1200" dirty="0" err="1"/>
            <a:t>aanbod</a:t>
          </a:r>
          <a:r>
            <a:rPr lang="en-US" sz="2000" kern="1200" dirty="0"/>
            <a:t> van </a:t>
          </a:r>
          <a:r>
            <a:rPr lang="en-US" sz="2000" kern="1200" dirty="0" err="1"/>
            <a:t>onderwijs</a:t>
          </a:r>
          <a:r>
            <a:rPr lang="en-US" sz="2000" kern="1200" dirty="0"/>
            <a:t> </a:t>
          </a:r>
          <a:r>
            <a:rPr lang="en-US" sz="2000" kern="1200" dirty="0" err="1"/>
            <a:t>en</a:t>
          </a:r>
          <a:r>
            <a:rPr lang="en-US" sz="2000" kern="1200" dirty="0"/>
            <a:t> </a:t>
          </a:r>
          <a:r>
            <a:rPr lang="en-US" sz="2000" kern="1200" dirty="0" err="1"/>
            <a:t>zorg</a:t>
          </a:r>
          <a:endParaRPr lang="en-US" sz="2000" kern="1200" dirty="0"/>
        </a:p>
      </dsp:txBody>
      <dsp:txXfrm>
        <a:off x="4145880" y="2725261"/>
        <a:ext cx="3335511" cy="945000"/>
      </dsp:txXfrm>
    </dsp:sp>
    <dsp:sp modelId="{9661F044-B56E-496A-9C2A-FDA38F275110}">
      <dsp:nvSpPr>
        <dsp:cNvPr id="0" name=""/>
        <dsp:cNvSpPr/>
      </dsp:nvSpPr>
      <dsp:spPr>
        <a:xfrm>
          <a:off x="8982372" y="792556"/>
          <a:ext cx="1500980" cy="150098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36765-2BA7-4C71-980E-9DB7DA26C69A}">
      <dsp:nvSpPr>
        <dsp:cNvPr id="0" name=""/>
        <dsp:cNvSpPr/>
      </dsp:nvSpPr>
      <dsp:spPr>
        <a:xfrm>
          <a:off x="8065106" y="2725261"/>
          <a:ext cx="3335511"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nl-NL" sz="2000" kern="1200" dirty="0"/>
            <a:t>Verminderen vrijstellingen en jongeren op weg helpen naar een bestemming</a:t>
          </a:r>
          <a:endParaRPr lang="en-US" sz="2000" kern="1200" dirty="0"/>
        </a:p>
      </dsp:txBody>
      <dsp:txXfrm>
        <a:off x="8065106" y="2725261"/>
        <a:ext cx="3335511" cy="94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11879-B612-44E9-BFBB-1F9F66175DDD}">
      <dsp:nvSpPr>
        <dsp:cNvPr id="0" name=""/>
        <dsp:cNvSpPr/>
      </dsp:nvSpPr>
      <dsp:spPr>
        <a:xfrm>
          <a:off x="1573304" y="0"/>
          <a:ext cx="800667" cy="894132"/>
        </a:xfrm>
        <a:prstGeom prst="trapezoid">
          <a:avLst>
            <a:gd name="adj" fmla="val 5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nl-NL" sz="1100" kern="1200" dirty="0"/>
        </a:p>
        <a:p>
          <a:pPr marL="0" lvl="0" indent="0" algn="ctr" defTabSz="488950">
            <a:lnSpc>
              <a:spcPct val="90000"/>
            </a:lnSpc>
            <a:spcBef>
              <a:spcPct val="0"/>
            </a:spcBef>
            <a:spcAft>
              <a:spcPct val="35000"/>
            </a:spcAft>
            <a:buNone/>
          </a:pPr>
          <a:r>
            <a:rPr lang="nl-NL" sz="1100" kern="1200" dirty="0"/>
            <a:t>Plaatsing          s(b)o</a:t>
          </a:r>
        </a:p>
      </dsp:txBody>
      <dsp:txXfrm>
        <a:off x="1573304" y="0"/>
        <a:ext cx="800667" cy="894132"/>
      </dsp:txXfrm>
    </dsp:sp>
    <dsp:sp modelId="{8DB1D001-312F-4712-A110-BE9005DA2400}">
      <dsp:nvSpPr>
        <dsp:cNvPr id="0" name=""/>
        <dsp:cNvSpPr/>
      </dsp:nvSpPr>
      <dsp:spPr>
        <a:xfrm>
          <a:off x="1156732" y="912882"/>
          <a:ext cx="1601335" cy="894132"/>
        </a:xfrm>
        <a:prstGeom prst="trapezoid">
          <a:avLst>
            <a:gd name="adj" fmla="val 44773"/>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Consultatie extern.     Inzet specialistische hulp.                  </a:t>
          </a:r>
        </a:p>
      </dsp:txBody>
      <dsp:txXfrm>
        <a:off x="1436966" y="912882"/>
        <a:ext cx="1040868" cy="894132"/>
      </dsp:txXfrm>
    </dsp:sp>
    <dsp:sp modelId="{2F83CCC9-8CAF-4777-89C1-A91411208F68}">
      <dsp:nvSpPr>
        <dsp:cNvPr id="0" name=""/>
        <dsp:cNvSpPr/>
      </dsp:nvSpPr>
      <dsp:spPr>
        <a:xfrm>
          <a:off x="772636" y="1788264"/>
          <a:ext cx="2402003" cy="894132"/>
        </a:xfrm>
        <a:prstGeom prst="trapezoid">
          <a:avLst>
            <a:gd name="adj" fmla="val 44773"/>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kern="1200" dirty="0"/>
            <a:t>Consultatie extern.              Inzet (preventief) aanbod</a:t>
          </a:r>
        </a:p>
      </dsp:txBody>
      <dsp:txXfrm>
        <a:off x="1192987" y="1788264"/>
        <a:ext cx="1561302" cy="894132"/>
      </dsp:txXfrm>
    </dsp:sp>
    <dsp:sp modelId="{81EAF762-1549-4267-98C3-FBBDB65FD5D6}">
      <dsp:nvSpPr>
        <dsp:cNvPr id="0" name=""/>
        <dsp:cNvSpPr/>
      </dsp:nvSpPr>
      <dsp:spPr>
        <a:xfrm>
          <a:off x="400333" y="2682396"/>
          <a:ext cx="3146609" cy="831525"/>
        </a:xfrm>
        <a:prstGeom prst="trapezoid">
          <a:avLst>
            <a:gd name="adj" fmla="val 44773"/>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kern="1200" dirty="0"/>
            <a:t>Consultatie intern.                 Groepsplan per groep</a:t>
          </a:r>
        </a:p>
      </dsp:txBody>
      <dsp:txXfrm>
        <a:off x="950990" y="2682396"/>
        <a:ext cx="2045295" cy="831525"/>
      </dsp:txXfrm>
    </dsp:sp>
    <dsp:sp modelId="{37646F8D-A131-445F-9A64-31F10A9E5C35}">
      <dsp:nvSpPr>
        <dsp:cNvPr id="0" name=""/>
        <dsp:cNvSpPr/>
      </dsp:nvSpPr>
      <dsp:spPr>
        <a:xfrm>
          <a:off x="0" y="3513921"/>
          <a:ext cx="3947277" cy="894132"/>
        </a:xfrm>
        <a:prstGeom prst="trapezoid">
          <a:avLst>
            <a:gd name="adj" fmla="val 44773"/>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dirty="0"/>
            <a:t>Basiskwaliteit in de groep</a:t>
          </a:r>
        </a:p>
      </dsp:txBody>
      <dsp:txXfrm>
        <a:off x="690773" y="3513921"/>
        <a:ext cx="2565730" cy="894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F3EED-A1A2-449F-B090-761E164465BF}">
      <dsp:nvSpPr>
        <dsp:cNvPr id="0" name=""/>
        <dsp:cNvSpPr/>
      </dsp:nvSpPr>
      <dsp:spPr>
        <a:xfrm rot="10800000">
          <a:off x="0" y="0"/>
          <a:ext cx="3709601" cy="966830"/>
        </a:xfrm>
        <a:prstGeom prst="trapezoid">
          <a:avLst>
            <a:gd name="adj" fmla="val 47961"/>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Inzet aanbieders</a:t>
          </a:r>
        </a:p>
      </dsp:txBody>
      <dsp:txXfrm rot="-10800000">
        <a:off x="649180" y="0"/>
        <a:ext cx="2411240" cy="966830"/>
      </dsp:txXfrm>
    </dsp:sp>
    <dsp:sp modelId="{DE9E93F4-14CD-44D7-822C-00F4EDD1C25D}">
      <dsp:nvSpPr>
        <dsp:cNvPr id="0" name=""/>
        <dsp:cNvSpPr/>
      </dsp:nvSpPr>
      <dsp:spPr>
        <a:xfrm rot="10800000">
          <a:off x="463700" y="951012"/>
          <a:ext cx="2782200" cy="966830"/>
        </a:xfrm>
        <a:prstGeom prst="trapezoid">
          <a:avLst>
            <a:gd name="adj" fmla="val 47961"/>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Gezinsplan</a:t>
          </a:r>
        </a:p>
      </dsp:txBody>
      <dsp:txXfrm rot="-10800000">
        <a:off x="950585" y="951012"/>
        <a:ext cx="1808430" cy="966830"/>
      </dsp:txXfrm>
    </dsp:sp>
    <dsp:sp modelId="{0AA21027-4CE0-4A58-B6E8-251981066422}">
      <dsp:nvSpPr>
        <dsp:cNvPr id="0" name=""/>
        <dsp:cNvSpPr/>
      </dsp:nvSpPr>
      <dsp:spPr>
        <a:xfrm rot="10800000">
          <a:off x="927400" y="1933660"/>
          <a:ext cx="1854800" cy="966830"/>
        </a:xfrm>
        <a:prstGeom prst="trapezoid">
          <a:avLst>
            <a:gd name="adj" fmla="val 47961"/>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kern="1200" dirty="0"/>
            <a:t>Inzet wijkteam</a:t>
          </a:r>
        </a:p>
      </dsp:txBody>
      <dsp:txXfrm rot="-10800000">
        <a:off x="1251990" y="1933660"/>
        <a:ext cx="1205620" cy="966830"/>
      </dsp:txXfrm>
    </dsp:sp>
    <dsp:sp modelId="{4D7EBC11-21CC-4720-A122-E2A84C85EA58}">
      <dsp:nvSpPr>
        <dsp:cNvPr id="0" name=""/>
        <dsp:cNvSpPr/>
      </dsp:nvSpPr>
      <dsp:spPr>
        <a:xfrm rot="10800000">
          <a:off x="1391100" y="2900490"/>
          <a:ext cx="927400" cy="966830"/>
        </a:xfrm>
        <a:prstGeom prst="trapezoid">
          <a:avLst>
            <a:gd name="adj" fmla="val 5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Loket/toegang</a:t>
          </a:r>
        </a:p>
      </dsp:txBody>
      <dsp:txXfrm rot="-10800000">
        <a:off x="1391100" y="2900490"/>
        <a:ext cx="927400" cy="966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A76F2-7763-7941-B550-90970B7DD56B}">
      <dsp:nvSpPr>
        <dsp:cNvPr id="0" name=""/>
        <dsp:cNvSpPr/>
      </dsp:nvSpPr>
      <dsp:spPr>
        <a:xfrm>
          <a:off x="2663281" y="2213957"/>
          <a:ext cx="1579927" cy="157992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kern="1200" dirty="0"/>
            <a:t>Onderwijs en ondersteuningsbehoefte leerling</a:t>
          </a:r>
        </a:p>
      </dsp:txBody>
      <dsp:txXfrm>
        <a:off x="2894656" y="2445332"/>
        <a:ext cx="1117177" cy="1117177"/>
      </dsp:txXfrm>
    </dsp:sp>
    <dsp:sp modelId="{F8408346-331B-BE42-A1CC-EEFF1E9D0985}">
      <dsp:nvSpPr>
        <dsp:cNvPr id="0" name=""/>
        <dsp:cNvSpPr/>
      </dsp:nvSpPr>
      <dsp:spPr>
        <a:xfrm rot="16200000">
          <a:off x="3286066" y="1639400"/>
          <a:ext cx="334357" cy="537175"/>
        </a:xfrm>
        <a:prstGeom prst="rightArrow">
          <a:avLst>
            <a:gd name="adj1" fmla="val 60000"/>
            <a:gd name="adj2" fmla="val 50000"/>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3336220" y="1796989"/>
        <a:ext cx="234050" cy="322305"/>
      </dsp:txXfrm>
    </dsp:sp>
    <dsp:sp modelId="{CADE9E7D-335B-144B-A186-9838E53C84EC}">
      <dsp:nvSpPr>
        <dsp:cNvPr id="0" name=""/>
        <dsp:cNvSpPr/>
      </dsp:nvSpPr>
      <dsp:spPr>
        <a:xfrm>
          <a:off x="2663281" y="3166"/>
          <a:ext cx="1579927" cy="157992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a:t>Inzet school/swv</a:t>
          </a:r>
        </a:p>
      </dsp:txBody>
      <dsp:txXfrm>
        <a:off x="2894656" y="234541"/>
        <a:ext cx="1117177" cy="1117177"/>
      </dsp:txXfrm>
    </dsp:sp>
    <dsp:sp modelId="{7E290CF5-DB2E-8843-99A6-CE4A2F193C47}">
      <dsp:nvSpPr>
        <dsp:cNvPr id="0" name=""/>
        <dsp:cNvSpPr/>
      </dsp:nvSpPr>
      <dsp:spPr>
        <a:xfrm rot="20520000">
          <a:off x="4328360" y="2396671"/>
          <a:ext cx="334357" cy="537175"/>
        </a:xfrm>
        <a:prstGeom prst="rightArrow">
          <a:avLst>
            <a:gd name="adj1" fmla="val 60000"/>
            <a:gd name="adj2" fmla="val 50000"/>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4330815" y="2519604"/>
        <a:ext cx="234050" cy="322305"/>
      </dsp:txXfrm>
    </dsp:sp>
    <dsp:sp modelId="{75F18F30-C8A4-E64F-B79D-83A21EC8068F}">
      <dsp:nvSpPr>
        <dsp:cNvPr id="0" name=""/>
        <dsp:cNvSpPr/>
      </dsp:nvSpPr>
      <dsp:spPr>
        <a:xfrm>
          <a:off x="4765869" y="1530785"/>
          <a:ext cx="1579927" cy="157992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a:t>Ouders</a:t>
          </a:r>
        </a:p>
      </dsp:txBody>
      <dsp:txXfrm>
        <a:off x="4997244" y="1762160"/>
        <a:ext cx="1117177" cy="1117177"/>
      </dsp:txXfrm>
    </dsp:sp>
    <dsp:sp modelId="{DCB5EBE5-F886-4449-811A-1EC969015973}">
      <dsp:nvSpPr>
        <dsp:cNvPr id="0" name=""/>
        <dsp:cNvSpPr/>
      </dsp:nvSpPr>
      <dsp:spPr>
        <a:xfrm rot="3240000">
          <a:off x="3930239" y="3621961"/>
          <a:ext cx="334357" cy="537175"/>
        </a:xfrm>
        <a:prstGeom prst="rightArrow">
          <a:avLst>
            <a:gd name="adj1" fmla="val 60000"/>
            <a:gd name="adj2" fmla="val 50000"/>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3950913" y="3688821"/>
        <a:ext cx="234050" cy="322305"/>
      </dsp:txXfrm>
    </dsp:sp>
    <dsp:sp modelId="{BC4835A8-1FF5-5841-A9F4-8DDCA801CAE4}">
      <dsp:nvSpPr>
        <dsp:cNvPr id="0" name=""/>
        <dsp:cNvSpPr/>
      </dsp:nvSpPr>
      <dsp:spPr>
        <a:xfrm>
          <a:off x="3962752" y="4002525"/>
          <a:ext cx="1579927" cy="157992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a:t>JGZ/CJG</a:t>
          </a:r>
        </a:p>
      </dsp:txBody>
      <dsp:txXfrm>
        <a:off x="4194127" y="4233900"/>
        <a:ext cx="1117177" cy="1117177"/>
      </dsp:txXfrm>
    </dsp:sp>
    <dsp:sp modelId="{00A744E5-9839-FF4D-A012-10BD445B932B}">
      <dsp:nvSpPr>
        <dsp:cNvPr id="0" name=""/>
        <dsp:cNvSpPr/>
      </dsp:nvSpPr>
      <dsp:spPr>
        <a:xfrm rot="7560000">
          <a:off x="2641893" y="3621961"/>
          <a:ext cx="334357" cy="537175"/>
        </a:xfrm>
        <a:prstGeom prst="rightArrow">
          <a:avLst>
            <a:gd name="adj1" fmla="val 60000"/>
            <a:gd name="adj2" fmla="val 50000"/>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rot="10800000">
        <a:off x="2721526" y="3688821"/>
        <a:ext cx="234050" cy="322305"/>
      </dsp:txXfrm>
    </dsp:sp>
    <dsp:sp modelId="{33A5A9F4-F3F7-D440-B797-22F05EE93789}">
      <dsp:nvSpPr>
        <dsp:cNvPr id="0" name=""/>
        <dsp:cNvSpPr/>
      </dsp:nvSpPr>
      <dsp:spPr>
        <a:xfrm>
          <a:off x="1363811" y="4002525"/>
          <a:ext cx="1579927" cy="157992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a:t>Leerplicht</a:t>
          </a:r>
        </a:p>
      </dsp:txBody>
      <dsp:txXfrm>
        <a:off x="1595186" y="4233900"/>
        <a:ext cx="1117177" cy="1117177"/>
      </dsp:txXfrm>
    </dsp:sp>
    <dsp:sp modelId="{47866D4F-5584-7F40-B5E1-02C7520A09D9}">
      <dsp:nvSpPr>
        <dsp:cNvPr id="0" name=""/>
        <dsp:cNvSpPr/>
      </dsp:nvSpPr>
      <dsp:spPr>
        <a:xfrm rot="11880000">
          <a:off x="2243772" y="2396671"/>
          <a:ext cx="334357" cy="537175"/>
        </a:xfrm>
        <a:prstGeom prst="rightArrow">
          <a:avLst>
            <a:gd name="adj1" fmla="val 60000"/>
            <a:gd name="adj2" fmla="val 50000"/>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rot="10800000">
        <a:off x="2341624" y="2519604"/>
        <a:ext cx="234050" cy="322305"/>
      </dsp:txXfrm>
    </dsp:sp>
    <dsp:sp modelId="{2B627282-7587-8B44-BD88-8B0DC87F3431}">
      <dsp:nvSpPr>
        <dsp:cNvPr id="0" name=""/>
        <dsp:cNvSpPr/>
      </dsp:nvSpPr>
      <dsp:spPr>
        <a:xfrm>
          <a:off x="560694" y="1530785"/>
          <a:ext cx="1579927" cy="1579927"/>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a:t>Jeugdhulp</a:t>
          </a:r>
        </a:p>
      </dsp:txBody>
      <dsp:txXfrm>
        <a:off x="792069" y="1762160"/>
        <a:ext cx="1117177" cy="11171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A3C0E-C621-4D7A-8902-09E6EEACCD53}">
      <dsp:nvSpPr>
        <dsp:cNvPr id="0" name=""/>
        <dsp:cNvSpPr/>
      </dsp:nvSpPr>
      <dsp:spPr>
        <a:xfrm>
          <a:off x="0" y="531"/>
          <a:ext cx="10515600" cy="1243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11787-24DD-4ED6-AD90-385571DB2573}">
      <dsp:nvSpPr>
        <dsp:cNvPr id="0" name=""/>
        <dsp:cNvSpPr/>
      </dsp:nvSpPr>
      <dsp:spPr>
        <a:xfrm>
          <a:off x="376092" y="280269"/>
          <a:ext cx="683804" cy="683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3DEC19-0C6C-4B8B-BCAF-47A426B904BF}">
      <dsp:nvSpPr>
        <dsp:cNvPr id="0" name=""/>
        <dsp:cNvSpPr/>
      </dsp:nvSpPr>
      <dsp:spPr>
        <a:xfrm>
          <a:off x="1435988" y="5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nl-NL" sz="2500" kern="1200" dirty="0"/>
            <a:t>In beeld brengen populatie en afstemmen aanbod  </a:t>
          </a:r>
          <a:endParaRPr lang="en-US" sz="2500" kern="1200" dirty="0"/>
        </a:p>
      </dsp:txBody>
      <dsp:txXfrm>
        <a:off x="1435988" y="531"/>
        <a:ext cx="9079611" cy="1243280"/>
      </dsp:txXfrm>
    </dsp:sp>
    <dsp:sp modelId="{B493E662-61EA-48EA-A256-244195C5D44D}">
      <dsp:nvSpPr>
        <dsp:cNvPr id="0" name=""/>
        <dsp:cNvSpPr/>
      </dsp:nvSpPr>
      <dsp:spPr>
        <a:xfrm>
          <a:off x="0" y="1554631"/>
          <a:ext cx="10515600" cy="1243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D4DEB0-7F88-479E-8B63-FBE5960B6403}">
      <dsp:nvSpPr>
        <dsp:cNvPr id="0" name=""/>
        <dsp:cNvSpPr/>
      </dsp:nvSpPr>
      <dsp:spPr>
        <a:xfrm>
          <a:off x="376092" y="1834369"/>
          <a:ext cx="683804" cy="683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EB830F-5F9E-40DB-991C-6FCC721222A2}">
      <dsp:nvSpPr>
        <dsp:cNvPr id="0" name=""/>
        <dsp:cNvSpPr/>
      </dsp:nvSpPr>
      <dsp:spPr>
        <a:xfrm>
          <a:off x="1435988" y="15546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nl-NL" sz="2500" kern="1200"/>
            <a:t>Een vaste partner in school</a:t>
          </a:r>
          <a:endParaRPr lang="en-US" sz="2500" kern="1200"/>
        </a:p>
      </dsp:txBody>
      <dsp:txXfrm>
        <a:off x="1435988" y="1554631"/>
        <a:ext cx="9079611" cy="1243280"/>
      </dsp:txXfrm>
    </dsp:sp>
    <dsp:sp modelId="{75802CBB-8947-4368-8EF5-E8C62EE7B84B}">
      <dsp:nvSpPr>
        <dsp:cNvPr id="0" name=""/>
        <dsp:cNvSpPr/>
      </dsp:nvSpPr>
      <dsp:spPr>
        <a:xfrm>
          <a:off x="0" y="3108732"/>
          <a:ext cx="10515600" cy="1243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A9061B-8504-48D4-BF53-7A92AA62EC8B}">
      <dsp:nvSpPr>
        <dsp:cNvPr id="0" name=""/>
        <dsp:cNvSpPr/>
      </dsp:nvSpPr>
      <dsp:spPr>
        <a:xfrm>
          <a:off x="376092" y="3388470"/>
          <a:ext cx="683804" cy="683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41B029-42D1-4EFC-9C5F-301DD7BF57CD}">
      <dsp:nvSpPr>
        <dsp:cNvPr id="0" name=""/>
        <dsp:cNvSpPr/>
      </dsp:nvSpPr>
      <dsp:spPr>
        <a:xfrm>
          <a:off x="1435988" y="3108732"/>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nl-NL" sz="2500" kern="1200" dirty="0"/>
            <a:t>Samen een schoolplan maken hoe de school eruit ziet</a:t>
          </a:r>
          <a:endParaRPr lang="en-US" sz="2500" kern="1200" dirty="0"/>
        </a:p>
      </dsp:txBody>
      <dsp:txXfrm>
        <a:off x="1435988" y="3108732"/>
        <a:ext cx="9079611" cy="1243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FF14B-3293-3A4E-8EF3-CC7B2A9763A3}">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AF4AC2-84FA-1240-B0CE-75F22E1EEEA3}">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dirty="0"/>
            <a:t>Aantal interventies/ jeugdprofessionals in en om school flexibel beschikbaar voor alle kinderen wanneer dat nodig is</a:t>
          </a:r>
          <a:endParaRPr lang="en-US" sz="2800" kern="1200" dirty="0"/>
        </a:p>
      </dsp:txBody>
      <dsp:txXfrm>
        <a:off x="696297" y="538547"/>
        <a:ext cx="4171627" cy="2590157"/>
      </dsp:txXfrm>
    </dsp:sp>
    <dsp:sp modelId="{019C7B52-D135-1E44-949C-832A31774248}">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F156AC-7932-F541-B71D-9E68AE0FD4BE}">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NL" sz="2800" kern="1200" dirty="0"/>
            <a:t>Aantal jeugdhulpverleners beschikbaar voor een kleine groep binnen school (onderwijszorgklassen).</a:t>
          </a:r>
          <a:endParaRPr lang="en-US" sz="2800" kern="1200" dirty="0"/>
        </a:p>
      </dsp:txBody>
      <dsp:txXfrm>
        <a:off x="5991936" y="538547"/>
        <a:ext cx="4171627" cy="25901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A3C0E-C621-4D7A-8902-09E6EEACCD53}">
      <dsp:nvSpPr>
        <dsp:cNvPr id="0" name=""/>
        <dsp:cNvSpPr/>
      </dsp:nvSpPr>
      <dsp:spPr>
        <a:xfrm>
          <a:off x="0" y="548"/>
          <a:ext cx="6588691" cy="39694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11787-24DD-4ED6-AD90-385571DB2573}">
      <dsp:nvSpPr>
        <dsp:cNvPr id="0" name=""/>
        <dsp:cNvSpPr/>
      </dsp:nvSpPr>
      <dsp:spPr>
        <a:xfrm>
          <a:off x="233073" y="1773370"/>
          <a:ext cx="423770" cy="4237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3DEC19-0C6C-4B8B-BCAF-47A426B904BF}">
      <dsp:nvSpPr>
        <dsp:cNvPr id="0" name=""/>
        <dsp:cNvSpPr/>
      </dsp:nvSpPr>
      <dsp:spPr>
        <a:xfrm>
          <a:off x="889918" y="1600009"/>
          <a:ext cx="5698772" cy="770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44" tIns="81544" rIns="81544" bIns="81544" numCol="1" spcCol="1270" anchor="ctr" anchorCtr="0">
          <a:noAutofit/>
        </a:bodyPr>
        <a:lstStyle/>
        <a:p>
          <a:pPr marL="0" lvl="0" indent="0" algn="l" defTabSz="933450">
            <a:lnSpc>
              <a:spcPct val="90000"/>
            </a:lnSpc>
            <a:spcBef>
              <a:spcPct val="0"/>
            </a:spcBef>
            <a:spcAft>
              <a:spcPct val="35000"/>
            </a:spcAft>
            <a:buNone/>
          </a:pPr>
          <a:r>
            <a:rPr lang="nl-NL" sz="2100" kern="1200" dirty="0"/>
            <a:t>Specialistische jeugdhulp</a:t>
          </a:r>
          <a:endParaRPr lang="en-US" sz="2100" kern="1200" dirty="0"/>
        </a:p>
      </dsp:txBody>
      <dsp:txXfrm>
        <a:off x="889918" y="1600009"/>
        <a:ext cx="5698772" cy="770492"/>
      </dsp:txXfrm>
    </dsp:sp>
    <dsp:sp modelId="{B493E662-61EA-48EA-A256-244195C5D44D}">
      <dsp:nvSpPr>
        <dsp:cNvPr id="0" name=""/>
        <dsp:cNvSpPr/>
      </dsp:nvSpPr>
      <dsp:spPr>
        <a:xfrm flipV="1">
          <a:off x="0" y="4226845"/>
          <a:ext cx="6588691" cy="6419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D4DEB0-7F88-479E-8B63-FBE5960B6403}">
      <dsp:nvSpPr>
        <dsp:cNvPr id="0" name=""/>
        <dsp:cNvSpPr/>
      </dsp:nvSpPr>
      <dsp:spPr>
        <a:xfrm>
          <a:off x="233073" y="4335947"/>
          <a:ext cx="423770" cy="4237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EB830F-5F9E-40DB-991C-6FCC721222A2}">
      <dsp:nvSpPr>
        <dsp:cNvPr id="0" name=""/>
        <dsp:cNvSpPr/>
      </dsp:nvSpPr>
      <dsp:spPr>
        <a:xfrm>
          <a:off x="889918" y="4162586"/>
          <a:ext cx="5698772" cy="770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44" tIns="81544" rIns="81544" bIns="81544" numCol="1" spcCol="1270" anchor="ctr" anchorCtr="0">
          <a:noAutofit/>
        </a:bodyPr>
        <a:lstStyle/>
        <a:p>
          <a:pPr marL="0" lvl="0" indent="0" algn="l" defTabSz="933450">
            <a:lnSpc>
              <a:spcPct val="90000"/>
            </a:lnSpc>
            <a:spcBef>
              <a:spcPct val="0"/>
            </a:spcBef>
            <a:spcAft>
              <a:spcPct val="35000"/>
            </a:spcAft>
            <a:buNone/>
          </a:pPr>
          <a:r>
            <a:rPr lang="nl-NL" sz="2100" kern="1200" dirty="0"/>
            <a:t>planvorming</a:t>
          </a:r>
          <a:endParaRPr lang="en-US" sz="2100" kern="1200" dirty="0"/>
        </a:p>
      </dsp:txBody>
      <dsp:txXfrm>
        <a:off x="889918" y="4162586"/>
        <a:ext cx="5698772" cy="770492"/>
      </dsp:txXfrm>
    </dsp:sp>
    <dsp:sp modelId="{75802CBB-8947-4368-8EF5-E8C62EE7B84B}">
      <dsp:nvSpPr>
        <dsp:cNvPr id="0" name=""/>
        <dsp:cNvSpPr/>
      </dsp:nvSpPr>
      <dsp:spPr>
        <a:xfrm>
          <a:off x="0" y="5125702"/>
          <a:ext cx="6588691" cy="7704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A9061B-8504-48D4-BF53-7A92AA62EC8B}">
      <dsp:nvSpPr>
        <dsp:cNvPr id="0" name=""/>
        <dsp:cNvSpPr/>
      </dsp:nvSpPr>
      <dsp:spPr>
        <a:xfrm>
          <a:off x="233073" y="5299062"/>
          <a:ext cx="423770" cy="4237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41B029-42D1-4EFC-9C5F-301DD7BF57CD}">
      <dsp:nvSpPr>
        <dsp:cNvPr id="0" name=""/>
        <dsp:cNvSpPr/>
      </dsp:nvSpPr>
      <dsp:spPr>
        <a:xfrm>
          <a:off x="889918" y="5125702"/>
          <a:ext cx="5698772" cy="770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44" tIns="81544" rIns="81544" bIns="81544" numCol="1" spcCol="1270" anchor="ctr" anchorCtr="0">
          <a:noAutofit/>
        </a:bodyPr>
        <a:lstStyle/>
        <a:p>
          <a:pPr marL="0" lvl="0" indent="0" algn="l" defTabSz="933450">
            <a:lnSpc>
              <a:spcPct val="90000"/>
            </a:lnSpc>
            <a:spcBef>
              <a:spcPct val="0"/>
            </a:spcBef>
            <a:spcAft>
              <a:spcPct val="35000"/>
            </a:spcAft>
            <a:buNone/>
          </a:pPr>
          <a:r>
            <a:rPr lang="nl-NL" sz="2100" kern="1200" dirty="0"/>
            <a:t>Samen werken aan een omgeving waar wordt gewerkt aan de volle menselijke ontwikkeling. </a:t>
          </a:r>
          <a:endParaRPr lang="en-US" sz="2100" kern="1200" dirty="0"/>
        </a:p>
      </dsp:txBody>
      <dsp:txXfrm>
        <a:off x="889918" y="5125702"/>
        <a:ext cx="5698772" cy="7704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A76F2-7763-7941-B550-90970B7DD56B}">
      <dsp:nvSpPr>
        <dsp:cNvPr id="0" name=""/>
        <dsp:cNvSpPr/>
      </dsp:nvSpPr>
      <dsp:spPr>
        <a:xfrm>
          <a:off x="2663281" y="2213957"/>
          <a:ext cx="1579927" cy="157992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kern="1200" dirty="0"/>
            <a:t>Onderwijs en ondersteuningsbehoefte leerling</a:t>
          </a:r>
        </a:p>
      </dsp:txBody>
      <dsp:txXfrm>
        <a:off x="2894656" y="2445332"/>
        <a:ext cx="1117177" cy="1117177"/>
      </dsp:txXfrm>
    </dsp:sp>
    <dsp:sp modelId="{F8408346-331B-BE42-A1CC-EEFF1E9D0985}">
      <dsp:nvSpPr>
        <dsp:cNvPr id="0" name=""/>
        <dsp:cNvSpPr/>
      </dsp:nvSpPr>
      <dsp:spPr>
        <a:xfrm rot="16200000">
          <a:off x="3286066" y="1639400"/>
          <a:ext cx="334357" cy="537175"/>
        </a:xfrm>
        <a:prstGeom prst="rightArrow">
          <a:avLst>
            <a:gd name="adj1" fmla="val 60000"/>
            <a:gd name="adj2" fmla="val 50000"/>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3336220" y="1796989"/>
        <a:ext cx="234050" cy="322305"/>
      </dsp:txXfrm>
    </dsp:sp>
    <dsp:sp modelId="{CADE9E7D-335B-144B-A186-9838E53C84EC}">
      <dsp:nvSpPr>
        <dsp:cNvPr id="0" name=""/>
        <dsp:cNvSpPr/>
      </dsp:nvSpPr>
      <dsp:spPr>
        <a:xfrm>
          <a:off x="2663281" y="3166"/>
          <a:ext cx="1579927" cy="157992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a:t>Inzet school/swv</a:t>
          </a:r>
        </a:p>
      </dsp:txBody>
      <dsp:txXfrm>
        <a:off x="2894656" y="234541"/>
        <a:ext cx="1117177" cy="1117177"/>
      </dsp:txXfrm>
    </dsp:sp>
    <dsp:sp modelId="{7E290CF5-DB2E-8843-99A6-CE4A2F193C47}">
      <dsp:nvSpPr>
        <dsp:cNvPr id="0" name=""/>
        <dsp:cNvSpPr/>
      </dsp:nvSpPr>
      <dsp:spPr>
        <a:xfrm rot="20520000">
          <a:off x="4328360" y="2396671"/>
          <a:ext cx="334357" cy="537175"/>
        </a:xfrm>
        <a:prstGeom prst="rightArrow">
          <a:avLst>
            <a:gd name="adj1" fmla="val 60000"/>
            <a:gd name="adj2" fmla="val 50000"/>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4330815" y="2519604"/>
        <a:ext cx="234050" cy="322305"/>
      </dsp:txXfrm>
    </dsp:sp>
    <dsp:sp modelId="{75F18F30-C8A4-E64F-B79D-83A21EC8068F}">
      <dsp:nvSpPr>
        <dsp:cNvPr id="0" name=""/>
        <dsp:cNvSpPr/>
      </dsp:nvSpPr>
      <dsp:spPr>
        <a:xfrm>
          <a:off x="4765869" y="1530785"/>
          <a:ext cx="1579927" cy="157992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a:t>Ouders</a:t>
          </a:r>
        </a:p>
      </dsp:txBody>
      <dsp:txXfrm>
        <a:off x="4997244" y="1762160"/>
        <a:ext cx="1117177" cy="1117177"/>
      </dsp:txXfrm>
    </dsp:sp>
    <dsp:sp modelId="{DCB5EBE5-F886-4449-811A-1EC969015973}">
      <dsp:nvSpPr>
        <dsp:cNvPr id="0" name=""/>
        <dsp:cNvSpPr/>
      </dsp:nvSpPr>
      <dsp:spPr>
        <a:xfrm rot="3240000">
          <a:off x="3930239" y="3621961"/>
          <a:ext cx="334357" cy="537175"/>
        </a:xfrm>
        <a:prstGeom prst="rightArrow">
          <a:avLst>
            <a:gd name="adj1" fmla="val 60000"/>
            <a:gd name="adj2" fmla="val 50000"/>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a:off x="3950913" y="3688821"/>
        <a:ext cx="234050" cy="322305"/>
      </dsp:txXfrm>
    </dsp:sp>
    <dsp:sp modelId="{BC4835A8-1FF5-5841-A9F4-8DDCA801CAE4}">
      <dsp:nvSpPr>
        <dsp:cNvPr id="0" name=""/>
        <dsp:cNvSpPr/>
      </dsp:nvSpPr>
      <dsp:spPr>
        <a:xfrm>
          <a:off x="3962752" y="4002525"/>
          <a:ext cx="1579927" cy="157992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a:t>JGZ/CJG</a:t>
          </a:r>
        </a:p>
      </dsp:txBody>
      <dsp:txXfrm>
        <a:off x="4194127" y="4233900"/>
        <a:ext cx="1117177" cy="1117177"/>
      </dsp:txXfrm>
    </dsp:sp>
    <dsp:sp modelId="{00A744E5-9839-FF4D-A012-10BD445B932B}">
      <dsp:nvSpPr>
        <dsp:cNvPr id="0" name=""/>
        <dsp:cNvSpPr/>
      </dsp:nvSpPr>
      <dsp:spPr>
        <a:xfrm rot="7560000">
          <a:off x="2641893" y="3621961"/>
          <a:ext cx="334357" cy="537175"/>
        </a:xfrm>
        <a:prstGeom prst="rightArrow">
          <a:avLst>
            <a:gd name="adj1" fmla="val 60000"/>
            <a:gd name="adj2" fmla="val 50000"/>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rot="10800000">
        <a:off x="2721526" y="3688821"/>
        <a:ext cx="234050" cy="322305"/>
      </dsp:txXfrm>
    </dsp:sp>
    <dsp:sp modelId="{33A5A9F4-F3F7-D440-B797-22F05EE93789}">
      <dsp:nvSpPr>
        <dsp:cNvPr id="0" name=""/>
        <dsp:cNvSpPr/>
      </dsp:nvSpPr>
      <dsp:spPr>
        <a:xfrm>
          <a:off x="1363811" y="4002525"/>
          <a:ext cx="1579927" cy="157992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a:t>Leerplicht</a:t>
          </a:r>
        </a:p>
      </dsp:txBody>
      <dsp:txXfrm>
        <a:off x="1595186" y="4233900"/>
        <a:ext cx="1117177" cy="1117177"/>
      </dsp:txXfrm>
    </dsp:sp>
    <dsp:sp modelId="{47866D4F-5584-7F40-B5E1-02C7520A09D9}">
      <dsp:nvSpPr>
        <dsp:cNvPr id="0" name=""/>
        <dsp:cNvSpPr/>
      </dsp:nvSpPr>
      <dsp:spPr>
        <a:xfrm rot="11880000">
          <a:off x="2243772" y="2396671"/>
          <a:ext cx="334357" cy="537175"/>
        </a:xfrm>
        <a:prstGeom prst="rightArrow">
          <a:avLst>
            <a:gd name="adj1" fmla="val 60000"/>
            <a:gd name="adj2" fmla="val 50000"/>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l-NL" sz="1400" kern="1200"/>
        </a:p>
      </dsp:txBody>
      <dsp:txXfrm rot="10800000">
        <a:off x="2341624" y="2519604"/>
        <a:ext cx="234050" cy="322305"/>
      </dsp:txXfrm>
    </dsp:sp>
    <dsp:sp modelId="{2B627282-7587-8B44-BD88-8B0DC87F3431}">
      <dsp:nvSpPr>
        <dsp:cNvPr id="0" name=""/>
        <dsp:cNvSpPr/>
      </dsp:nvSpPr>
      <dsp:spPr>
        <a:xfrm>
          <a:off x="560694" y="1530785"/>
          <a:ext cx="1579927" cy="1579927"/>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l-NL" sz="1800" kern="1200"/>
            <a:t>Jeugdhulp</a:t>
          </a:r>
        </a:p>
      </dsp:txBody>
      <dsp:txXfrm>
        <a:off x="792069" y="1762160"/>
        <a:ext cx="1117177" cy="111717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57910-D439-4A54-B421-7952C0085B96}" type="datetimeFigureOut">
              <a:rPr lang="nl-NL" smtClean="0"/>
              <a:t>11-06-2024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398834-E33E-4D77-8BCF-26788A72EC14}" type="slidenum">
              <a:rPr lang="nl-NL" smtClean="0"/>
              <a:t>‹nr.›</a:t>
            </a:fld>
            <a:endParaRPr lang="nl-NL"/>
          </a:p>
        </p:txBody>
      </p:sp>
    </p:spTree>
    <p:extLst>
      <p:ext uri="{BB962C8B-B14F-4D97-AF65-F5344CB8AC3E}">
        <p14:creationId xmlns:p14="http://schemas.microsoft.com/office/powerpoint/2010/main" val="90140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1</a:t>
            </a:fld>
            <a:endParaRPr lang="nl-NL"/>
          </a:p>
        </p:txBody>
      </p:sp>
    </p:spTree>
    <p:extLst>
      <p:ext uri="{BB962C8B-B14F-4D97-AF65-F5344CB8AC3E}">
        <p14:creationId xmlns:p14="http://schemas.microsoft.com/office/powerpoint/2010/main" val="480041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Het moet de andere kant op! Maar hoe?</a:t>
            </a:r>
          </a:p>
          <a:p>
            <a:r>
              <a:rPr lang="nl-NL" dirty="0"/>
              <a:t>Er zijn vele experimenteerregelingen, pilots en aanpakken gaande om de beweging om te draaien. Vaak op onderdelen van de samenwerking.</a:t>
            </a:r>
          </a:p>
          <a:p>
            <a:r>
              <a:rPr lang="nl-NL" dirty="0"/>
              <a:t>De onderlinge samenhang ontbreekt. </a:t>
            </a:r>
          </a:p>
          <a:p>
            <a:r>
              <a:rPr lang="nl-NL" dirty="0" err="1"/>
              <a:t>Onderwijszorgcontinuum</a:t>
            </a:r>
            <a:r>
              <a:rPr lang="nl-NL" dirty="0"/>
              <a:t>: (kamerbrieven 2020, 21 en 22)</a:t>
            </a:r>
          </a:p>
          <a:p>
            <a:endParaRPr lang="nl-NL" dirty="0"/>
          </a:p>
          <a:p>
            <a:r>
              <a:rPr lang="nl-NL" dirty="0"/>
              <a:t>In bovenstaand plaatje heeft Jeugdvisie de experimenteerregelingen gekoppeld aan datgene wat nodig is als het gaat om aanbod in het </a:t>
            </a:r>
            <a:r>
              <a:rPr lang="nl-NL" dirty="0" err="1"/>
              <a:t>continuum</a:t>
            </a:r>
            <a:r>
              <a:rPr lang="nl-NL" dirty="0"/>
              <a:t>. </a:t>
            </a:r>
          </a:p>
          <a:p>
            <a:endParaRPr lang="nl-NL" dirty="0"/>
          </a:p>
          <a:p>
            <a:r>
              <a:rPr lang="nl-NL" dirty="0"/>
              <a:t>Het begrip van een </a:t>
            </a:r>
            <a:r>
              <a:rPr lang="nl-NL" dirty="0" err="1"/>
              <a:t>onderwijszorgcontinuum</a:t>
            </a:r>
            <a:r>
              <a:rPr lang="nl-NL" dirty="0"/>
              <a:t> is ontstaan in Holland Rijnland waar een driejarig onderzoekstraject heeft gelopen naar het verbeteren naar de aansluiting onderwijs en zorg. De term is door Arie Slob in diverse kamerbrieven genoemd. Het is een tussenstap/middel om toe te werken naar inclusiever onderwijs. </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10</a:t>
            </a:fld>
            <a:endParaRPr lang="nl-NL"/>
          </a:p>
        </p:txBody>
      </p:sp>
    </p:spTree>
    <p:extLst>
      <p:ext uri="{BB962C8B-B14F-4D97-AF65-F5344CB8AC3E}">
        <p14:creationId xmlns:p14="http://schemas.microsoft.com/office/powerpoint/2010/main" val="2471481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 we naar toe moeten zijn plekken </a:t>
            </a:r>
            <a:r>
              <a:rPr lang="nl-NL" b="1" dirty="0"/>
              <a:t>zoveel mogelijk thuisnabij </a:t>
            </a:r>
            <a:r>
              <a:rPr lang="nl-NL" dirty="0"/>
              <a:t>waar we kinderen perspectief bieden. Waar  met ouders en kinderen plannen worden gemaakt. </a:t>
            </a:r>
          </a:p>
          <a:p>
            <a:pPr marL="171450" indent="-171450">
              <a:buFontTx/>
              <a:buChar char="-"/>
            </a:pPr>
            <a:r>
              <a:rPr lang="nl-NL" dirty="0"/>
              <a:t>Scholen waar tegemoet wordt gekomen aan </a:t>
            </a:r>
            <a:r>
              <a:rPr lang="nl-NL" dirty="0" err="1"/>
              <a:t>ondersteuningbehoeften</a:t>
            </a:r>
            <a:r>
              <a:rPr lang="nl-NL" dirty="0"/>
              <a:t> van kinderen: waar kennis is van pedagogiek, het belang van aandacht voor </a:t>
            </a:r>
            <a:r>
              <a:rPr lang="nl-NL" dirty="0" err="1"/>
              <a:t>sociaalemotonele</a:t>
            </a:r>
            <a:r>
              <a:rPr lang="nl-NL" dirty="0"/>
              <a:t> ontwikkeling als  een van de doelen van onderwijs, waar onderwijs gaat over cognitie, persoonsvorming en socialisatie (</a:t>
            </a:r>
            <a:r>
              <a:rPr lang="nl-NL" dirty="0" err="1"/>
              <a:t>Biesta</a:t>
            </a:r>
            <a:r>
              <a:rPr lang="nl-NL" dirty="0"/>
              <a:t>). Dat is niet te vatten in kerndoelen, dat gaat om de mensen die het doen. </a:t>
            </a:r>
          </a:p>
          <a:p>
            <a:pPr marL="171450" indent="-171450">
              <a:buFontTx/>
              <a:buChar char="-"/>
            </a:pPr>
            <a:r>
              <a:rPr lang="nl-NL" dirty="0"/>
              <a:t>In de ideale situatie zijn alle reguliere scholen zo’n plek: dan is er sprake van inclusief onderwijs: voor alle leerlingen een plek, thuisnabij om naar school te gaan.</a:t>
            </a:r>
          </a:p>
          <a:p>
            <a:pPr marL="171450" indent="-171450">
              <a:buFontTx/>
              <a:buChar char="-"/>
            </a:pPr>
            <a:endParaRPr lang="nl-NL" dirty="0"/>
          </a:p>
          <a:p>
            <a:pPr marL="171450" indent="-171450">
              <a:buFontTx/>
              <a:buChar char="-"/>
            </a:pPr>
            <a:r>
              <a:rPr lang="nl-NL" dirty="0"/>
              <a:t>Ondertussen zijn er wel de vele kinderen die zijn uitgevallen. Hen moeten we op weg helpen naar scholen, zoveel als mogelijk regulier onderwijs. Dat betekent:</a:t>
            </a:r>
          </a:p>
          <a:p>
            <a:pPr marL="171450" indent="-171450">
              <a:buFontTx/>
              <a:buChar char="-"/>
            </a:pPr>
            <a:r>
              <a:rPr lang="nl-NL" dirty="0"/>
              <a:t>Onderwijs naar zorglocaties brengen (rechts)</a:t>
            </a:r>
          </a:p>
          <a:p>
            <a:pPr marL="171450" indent="-171450">
              <a:buFontTx/>
              <a:buChar char="-"/>
            </a:pPr>
            <a:r>
              <a:rPr lang="nl-NL" dirty="0"/>
              <a:t>Combinaties van onderwijs en zorg vormgeven.</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11</a:t>
            </a:fld>
            <a:endParaRPr lang="nl-NL"/>
          </a:p>
        </p:txBody>
      </p:sp>
    </p:spTree>
    <p:extLst>
      <p:ext uri="{BB962C8B-B14F-4D97-AF65-F5344CB8AC3E}">
        <p14:creationId xmlns:p14="http://schemas.microsoft.com/office/powerpoint/2010/main" val="1497737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definitie van onderwijs, in dit geval met artikelen vanuit de WVO, maar de Wet Primair Onderwijs bevat exact dezelfde artikelen.</a:t>
            </a:r>
          </a:p>
          <a:p>
            <a:endParaRPr lang="nl-NL" dirty="0"/>
          </a:p>
          <a:p>
            <a:r>
              <a:rPr lang="nl-NL" dirty="0"/>
              <a:t>LET OP; in de wet staat dat scholen ‘derden’ moeten betrekken. In de praktijk gaat dat juist moeizaam. .Scholen kunnen ‘derden’ helemaal niet zo makkelijk betrekken:</a:t>
            </a:r>
          </a:p>
          <a:p>
            <a:pPr marL="171450" indent="-171450">
              <a:buFontTx/>
              <a:buChar char="-"/>
            </a:pPr>
            <a:r>
              <a:rPr lang="nl-NL" dirty="0"/>
              <a:t>Ouders moeten de hulpvraag stellen</a:t>
            </a:r>
          </a:p>
          <a:p>
            <a:pPr marL="171450" indent="-171450">
              <a:buFontTx/>
              <a:buChar char="-"/>
            </a:pPr>
            <a:r>
              <a:rPr lang="nl-NL" dirty="0"/>
              <a:t>Een school mag geen middelen overhevelen naar zorgaanbieders</a:t>
            </a:r>
          </a:p>
          <a:p>
            <a:pPr marL="171450" indent="-171450">
              <a:buFontTx/>
              <a:buChar char="-"/>
            </a:pPr>
            <a:r>
              <a:rPr lang="nl-NL" dirty="0"/>
              <a:t>Een school mag beperkt afspraken maken met andere scholen om expertise uit te wisselen. Hier zijn experimenteerregelingen gaande (symbiose, </a:t>
            </a:r>
            <a:r>
              <a:rPr lang="nl-NL" dirty="0" err="1"/>
              <a:t>oza</a:t>
            </a:r>
            <a:r>
              <a:rPr lang="nl-NL" dirty="0"/>
              <a:t>-experiment), maar deze kennen beperkingen. </a:t>
            </a:r>
          </a:p>
          <a:p>
            <a:pPr marL="171450" indent="-171450">
              <a:buFontTx/>
              <a:buChar char="-"/>
            </a:pPr>
            <a:endParaRPr lang="nl-NL" dirty="0"/>
          </a:p>
          <a:p>
            <a:pPr marL="171450" indent="-171450">
              <a:buFontTx/>
              <a:buChar char="-"/>
            </a:pPr>
            <a:r>
              <a:rPr lang="nl-NL" b="1" dirty="0"/>
              <a:t>Wettelijke wijziging </a:t>
            </a:r>
          </a:p>
          <a:p>
            <a:pPr marL="171450" indent="-171450">
              <a:buFontTx/>
              <a:buChar char="-"/>
            </a:pPr>
            <a:r>
              <a:rPr lang="nl-NL" dirty="0"/>
              <a:t>moeten erop gericht zijn dat scholen expertise makkelijker kunnen betrekken/inkopen. Zie advies SEO ‘AFSTAND OVERBRUGGGEN’.</a:t>
            </a:r>
          </a:p>
          <a:p>
            <a:pPr marL="171450" indent="-171450">
              <a:buFontTx/>
              <a:buChar char="-"/>
            </a:pPr>
            <a:r>
              <a:rPr lang="nl-NL" dirty="0"/>
              <a:t>Moeten erop gericht zijn dat scholen leerlingen niet loslaten en dat (voor zover mogelijk) wordt toegewerkt naar herstel van onderwijs (in lijn met ambitie voor onderwijs aan kinderen in Jeugdzorg Plus: de leerling blijft ingeschreven maar tijdelijk is andere expertise nodig). Dat vraagt wetswijzigingen in meerdere wetten en beleidsregels. </a:t>
            </a:r>
          </a:p>
          <a:p>
            <a:pPr marL="171450" indent="-171450">
              <a:buFontTx/>
              <a:buChar char="-"/>
            </a:pPr>
            <a:r>
              <a:rPr lang="nl-NL" dirty="0"/>
              <a:t>De </a:t>
            </a:r>
            <a:r>
              <a:rPr lang="nl-NL" dirty="0" err="1"/>
              <a:t>bweging</a:t>
            </a:r>
            <a:r>
              <a:rPr lang="nl-NL" dirty="0"/>
              <a:t> in het </a:t>
            </a:r>
            <a:r>
              <a:rPr lang="nl-NL" dirty="0" err="1"/>
              <a:t>continuum</a:t>
            </a:r>
            <a:r>
              <a:rPr lang="nl-NL" dirty="0"/>
              <a:t> is nu van links naar rechts (kinderen vallen uit), deze moet omgekeerd worden: van rechts naar links. </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14</a:t>
            </a:fld>
            <a:endParaRPr lang="nl-NL"/>
          </a:p>
        </p:txBody>
      </p:sp>
    </p:spTree>
    <p:extLst>
      <p:ext uri="{BB962C8B-B14F-4D97-AF65-F5344CB8AC3E}">
        <p14:creationId xmlns:p14="http://schemas.microsoft.com/office/powerpoint/2010/main" val="1748661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leveren van een bijdrage aan het pedagogisch klimaat is een beetje een ondergeschoven kindje geworden. Terwijl hier juist de sleutel ligt naar de oplossing.</a:t>
            </a:r>
          </a:p>
          <a:p>
            <a:r>
              <a:rPr lang="nl-NL" dirty="0"/>
              <a:t>Er zijn nu extreme kosten voor jeugdhulp: hevel de middelen over naar onderwijs of voeg ze eraan toe (verbinden aan aanpalende domeinen staat in de </a:t>
            </a:r>
            <a:r>
              <a:rPr lang="nl-NL" dirty="0" err="1"/>
              <a:t>hervormignsagenda</a:t>
            </a:r>
            <a:r>
              <a:rPr lang="nl-NL" dirty="0"/>
              <a:t>). </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15</a:t>
            </a:fld>
            <a:endParaRPr lang="nl-NL"/>
          </a:p>
        </p:txBody>
      </p:sp>
    </p:spTree>
    <p:extLst>
      <p:ext uri="{BB962C8B-B14F-4D97-AF65-F5344CB8AC3E}">
        <p14:creationId xmlns:p14="http://schemas.microsoft.com/office/powerpoint/2010/main" val="3260083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zijn de hoofdtaken/opgaven waarop veel verbetering mogelijk is. In de Hervormingsagenda zijn aanknopingspunten te vinden om de gewenste situatie te realiseren. Wat beleidsmatig nodig is:</a:t>
            </a:r>
          </a:p>
          <a:p>
            <a:pPr marL="171450" indent="-171450">
              <a:buFontTx/>
              <a:buChar char="-"/>
            </a:pPr>
            <a:r>
              <a:rPr lang="nl-NL" dirty="0"/>
              <a:t>Zorg verbinden aan aanpalende domeinen. LET OP: ondertussen ook werken aan competenties van leerkrachten. Zorgen dat onderwijs zelf eigenaarschap neemt/krijgt voor het werken aan persoonsvorming en socialisatie. Anders krijg je waar Bert </a:t>
            </a:r>
            <a:r>
              <a:rPr lang="nl-NL" dirty="0" err="1"/>
              <a:t>Wienen</a:t>
            </a:r>
            <a:r>
              <a:rPr lang="nl-NL" dirty="0"/>
              <a:t> voor waarschuwt: dan wordt binnen de school mentaal welbevinden als voorwaarde gesteld voor leren en worden zorgprofessionals daarvoor verantwoordelijk gemaakt. Het realiseren van mentaal welbevinden is een kerntaak van onderwijs en docenten zelf: dat doe je tijdens het lesgeven, dat zit in de benadering. Zorgprofessionals zijn daaraan hooguit ondersteunend. Nog beter zou misschien zijn om de middelen gewoon over te hevelen naar onderwijs en onderwijs in zijn geheel verantwoordelijk te maken, dan kunnen ze de expertise naar eigen inzicht regelen. In het gespecialiseerd onderwijs wordt met het traject Zorg in Onderwijstijd gewerkt aan verbinden van onderwijs en zorg. Hier geldt hetzelfde risico: mooi traject maar het gaat erom dat scholen zich verantwoordelijk weten voor de brede ontwikkeling van kinderen (met steun van derden indien nodig).</a:t>
            </a:r>
          </a:p>
          <a:p>
            <a:pPr marL="171450" indent="-171450">
              <a:buFontTx/>
              <a:buChar char="-"/>
            </a:pPr>
            <a:endParaRPr lang="nl-NL" dirty="0"/>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16</a:t>
            </a:fld>
            <a:endParaRPr lang="nl-NL"/>
          </a:p>
        </p:txBody>
      </p:sp>
    </p:spTree>
    <p:extLst>
      <p:ext uri="{BB962C8B-B14F-4D97-AF65-F5344CB8AC3E}">
        <p14:creationId xmlns:p14="http://schemas.microsoft.com/office/powerpoint/2010/main" val="629046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17</a:t>
            </a:fld>
            <a:endParaRPr lang="nl-NL"/>
          </a:p>
        </p:txBody>
      </p:sp>
    </p:spTree>
    <p:extLst>
      <p:ext uri="{BB962C8B-B14F-4D97-AF65-F5344CB8AC3E}">
        <p14:creationId xmlns:p14="http://schemas.microsoft.com/office/powerpoint/2010/main" val="33997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werken nu vaak als ketens. Eerst maakt school een plan. Wettelijk heet dat een OPP, daarna de gemeente als jeugdhulp gevraagd wordt (perspectiefplan/gezinsplan). Daar begint het ‘dolen’ al. Sommige ouders vragen geen hulp, anderen gaan naar de huisarts, weer anderen naar het wijkteam. </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18</a:t>
            </a:fld>
            <a:endParaRPr lang="nl-NL"/>
          </a:p>
        </p:txBody>
      </p:sp>
    </p:spTree>
    <p:extLst>
      <p:ext uri="{BB962C8B-B14F-4D97-AF65-F5344CB8AC3E}">
        <p14:creationId xmlns:p14="http://schemas.microsoft.com/office/powerpoint/2010/main" val="2982910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niet helpend is, is dat de wet geen ‘overkoepelende bedoeling’ kent. Het is een samenvoeging van wetten, uitzonderingen en voetnoten. Als je de wetteksten naast elkaar legt is de constatering dat voor de meest voorkomende </a:t>
            </a:r>
            <a:r>
              <a:rPr lang="nl-NL" dirty="0" err="1"/>
              <a:t>ondersteuningsehoeften</a:t>
            </a:r>
            <a:r>
              <a:rPr lang="nl-NL" dirty="0"/>
              <a:t> zowel onderwijs als gemeenten verantwoordelijk kunnen zijn. Dat leidt tot veel discussie, op casus- en beleidsniveau wie wat moeten doen. </a:t>
            </a:r>
          </a:p>
          <a:p>
            <a:r>
              <a:rPr lang="nl-NL" dirty="0"/>
              <a:t>Dat is zinloos, en toch blijven we het doen. Ondertussen blijven kinderen uitvallen uit onderwijs.</a:t>
            </a:r>
          </a:p>
          <a:p>
            <a:endParaRPr lang="nl-NL" dirty="0"/>
          </a:p>
          <a:p>
            <a:r>
              <a:rPr lang="nl-NL" dirty="0"/>
              <a:t>Uit onderzoek van Bureau Berenschot: Inzicht in Zorg in onderwijstijd (2019)</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21</a:t>
            </a:fld>
            <a:endParaRPr lang="nl-NL"/>
          </a:p>
        </p:txBody>
      </p:sp>
    </p:spTree>
    <p:extLst>
      <p:ext uri="{BB962C8B-B14F-4D97-AF65-F5344CB8AC3E}">
        <p14:creationId xmlns:p14="http://schemas.microsoft.com/office/powerpoint/2010/main" val="1491600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Berenschot: Inzicht in zorg in onderwijstijd (2019)</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22</a:t>
            </a:fld>
            <a:endParaRPr lang="nl-NL"/>
          </a:p>
        </p:txBody>
      </p:sp>
    </p:spTree>
    <p:extLst>
      <p:ext uri="{BB962C8B-B14F-4D97-AF65-F5344CB8AC3E}">
        <p14:creationId xmlns:p14="http://schemas.microsoft.com/office/powerpoint/2010/main" val="2398572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1B43D-EDC5-2B6A-22A2-4B6DB4F29EB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A659A72-807F-5EA2-3BD3-B27ABD792BF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F34C98E-83FF-C76F-8DD3-D21412CFFC9B}"/>
              </a:ext>
            </a:extLst>
          </p:cNvPr>
          <p:cNvSpPr>
            <a:spLocks noGrp="1"/>
          </p:cNvSpPr>
          <p:nvPr>
            <p:ph type="body" idx="1"/>
          </p:nvPr>
        </p:nvSpPr>
        <p:spPr/>
        <p:txBody>
          <a:bodyPr/>
          <a:lstStyle/>
          <a:p>
            <a:r>
              <a:rPr lang="nl-NL" dirty="0"/>
              <a:t>Ja, volgens de wet kan dat. Sterker nog, de wet stimuleert het. Gemeenten hebben er vaak voor gekozen om een eigen format voor te schrijven (gezinsplan) maar de wet vereist het niet. Gemeenten kunnen net zo goed in hun </a:t>
            </a:r>
            <a:r>
              <a:rPr lang="nl-NL" dirty="0" err="1"/>
              <a:t>verordeing</a:t>
            </a:r>
            <a:r>
              <a:rPr lang="nl-NL" dirty="0"/>
              <a:t> zetten dat een OPP de basis is om een jeugdhulp interventie te starten. </a:t>
            </a:r>
          </a:p>
        </p:txBody>
      </p:sp>
      <p:sp>
        <p:nvSpPr>
          <p:cNvPr id="4" name="Tijdelijke aanduiding voor dianummer 3">
            <a:extLst>
              <a:ext uri="{FF2B5EF4-FFF2-40B4-BE49-F238E27FC236}">
                <a16:creationId xmlns:a16="http://schemas.microsoft.com/office/drawing/2014/main" id="{2E43ECDD-1D8C-ED21-5B90-80BEC73A73D7}"/>
              </a:ext>
            </a:extLst>
          </p:cNvPr>
          <p:cNvSpPr>
            <a:spLocks noGrp="1"/>
          </p:cNvSpPr>
          <p:nvPr>
            <p:ph type="sldNum" sz="quarter" idx="5"/>
          </p:nvPr>
        </p:nvSpPr>
        <p:spPr/>
        <p:txBody>
          <a:bodyPr/>
          <a:lstStyle/>
          <a:p>
            <a:fld id="{6A398834-E33E-4D77-8BCF-26788A72EC14}" type="slidenum">
              <a:rPr lang="nl-NL" smtClean="0"/>
              <a:t>26</a:t>
            </a:fld>
            <a:endParaRPr lang="nl-NL"/>
          </a:p>
        </p:txBody>
      </p:sp>
    </p:spTree>
    <p:extLst>
      <p:ext uri="{BB962C8B-B14F-4D97-AF65-F5344CB8AC3E}">
        <p14:creationId xmlns:p14="http://schemas.microsoft.com/office/powerpoint/2010/main" val="429156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wil beginnen met dit plaatje. </a:t>
            </a:r>
          </a:p>
          <a:p>
            <a:r>
              <a:rPr lang="nl-NL" dirty="0"/>
              <a:t>Twee telefoons die wat uit de tijd zijn. Ze voldoen aan het klassieke beeld van een telefoon; telefoon betekent ver-geluid.</a:t>
            </a:r>
          </a:p>
          <a:p>
            <a:r>
              <a:rPr lang="nl-NL" dirty="0"/>
              <a:t>Ons onderwijssysteem is een klassiek systeem, voldoet nog steeds aan ons klassieke beeld van ‘school’, maar is het van deze tijd?.  </a:t>
            </a:r>
          </a:p>
          <a:p>
            <a:r>
              <a:rPr lang="nl-NL" dirty="0"/>
              <a:t>Ons jeugdhulpsysteem werkt ook al vele  jaren op dezelfde manier: we wachten of signaleren tot een kind een probleem laat zien. </a:t>
            </a:r>
          </a:p>
          <a:p>
            <a:r>
              <a:rPr lang="nl-NL" dirty="0"/>
              <a:t>En we proberen om de geluiden vanuit de ene oude telefoon door te geven aan de andere. </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2</a:t>
            </a:fld>
            <a:endParaRPr lang="nl-NL"/>
          </a:p>
        </p:txBody>
      </p:sp>
    </p:spTree>
    <p:extLst>
      <p:ext uri="{BB962C8B-B14F-4D97-AF65-F5344CB8AC3E}">
        <p14:creationId xmlns:p14="http://schemas.microsoft.com/office/powerpoint/2010/main" val="305535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Factsheet</a:t>
            </a:r>
            <a:r>
              <a:rPr lang="nl-NL" dirty="0"/>
              <a:t> onderwijs en jeugdhulp. </a:t>
            </a:r>
          </a:p>
          <a:p>
            <a:r>
              <a:rPr lang="nl-NL" dirty="0"/>
              <a:t>Let op: gedeelde visie is een werkzame factor, evenals onderling vertrouwen, goede randvoorwaarden.</a:t>
            </a:r>
          </a:p>
          <a:p>
            <a:endParaRPr lang="nl-NL" dirty="0"/>
          </a:p>
          <a:p>
            <a:r>
              <a:rPr lang="nl-NL" dirty="0"/>
              <a:t>In de praktijk zie ik dat dit niet tot stand komt. Scholen hebben met vele wijkteams te maken en professionals waardoor visie en onderling vertrouwen niet de kans krijgt om op te bloeien. Er is nauwelijks sturing op de samenwerking.</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27</a:t>
            </a:fld>
            <a:endParaRPr lang="nl-NL"/>
          </a:p>
        </p:txBody>
      </p:sp>
    </p:spTree>
    <p:extLst>
      <p:ext uri="{BB962C8B-B14F-4D97-AF65-F5344CB8AC3E}">
        <p14:creationId xmlns:p14="http://schemas.microsoft.com/office/powerpoint/2010/main" val="4047804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nemen een voorbeeld van een maatregel om te werken aan een gedeelde visie: het afbakenen van taken.</a:t>
            </a:r>
          </a:p>
          <a:p>
            <a:r>
              <a:rPr lang="nl-NL" dirty="0"/>
              <a:t>Het </a:t>
            </a:r>
            <a:r>
              <a:rPr lang="nl-NL" dirty="0" err="1"/>
              <a:t>financiele</a:t>
            </a:r>
            <a:r>
              <a:rPr lang="nl-NL" dirty="0"/>
              <a:t> effect van ‘afbakenen van jeugdhulptaken’.</a:t>
            </a:r>
          </a:p>
          <a:p>
            <a:r>
              <a:rPr lang="nl-NL" dirty="0"/>
              <a:t>Let op: dit is alleen het effect voor het effectiever overleggen. </a:t>
            </a:r>
          </a:p>
          <a:p>
            <a:r>
              <a:rPr lang="nl-NL" dirty="0"/>
              <a:t>De effecten op het welbevinden van jeugd, kosten voor minder inzet zijn hierin niet meegenomen!</a:t>
            </a:r>
          </a:p>
          <a:p>
            <a:endParaRPr lang="nl-NL" dirty="0"/>
          </a:p>
          <a:p>
            <a:r>
              <a:rPr lang="nl-NL" dirty="0"/>
              <a:t>De vraag is: wil je duidelijkheid bieden door taken af te bakenen? Wil je ruimte bieden voor effectiever overleg?</a:t>
            </a:r>
          </a:p>
          <a:p>
            <a:r>
              <a:rPr lang="nl-NL" dirty="0"/>
              <a:t>Voorkomen dat ouders van het kastje naar de muur gaan? </a:t>
            </a:r>
          </a:p>
          <a:p>
            <a:r>
              <a:rPr lang="nl-NL" dirty="0"/>
              <a:t>Voorkomen dat ouders de route via de huisarts nemen?</a:t>
            </a:r>
          </a:p>
          <a:p>
            <a:r>
              <a:rPr lang="nl-NL" dirty="0"/>
              <a:t>Zorgen dat op scholen snel goede plannen kunnen worden gemaakt? </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28</a:t>
            </a:fld>
            <a:endParaRPr lang="nl-NL"/>
          </a:p>
        </p:txBody>
      </p:sp>
    </p:spTree>
    <p:extLst>
      <p:ext uri="{BB962C8B-B14F-4D97-AF65-F5344CB8AC3E}">
        <p14:creationId xmlns:p14="http://schemas.microsoft.com/office/powerpoint/2010/main" val="3887131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vraag blijft: hebben scholen en samenwerkende partners samen de mogelijkheid om te werken aan een ononderbroken ontwikkeling?</a:t>
            </a:r>
          </a:p>
          <a:p>
            <a:r>
              <a:rPr lang="nl-NL" dirty="0"/>
              <a:t>Hebben scholen (samen met ouders) de mogelijkheid om laagdrempelig hulp in te zetten?</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29</a:t>
            </a:fld>
            <a:endParaRPr lang="nl-NL"/>
          </a:p>
        </p:txBody>
      </p:sp>
    </p:spTree>
    <p:extLst>
      <p:ext uri="{BB962C8B-B14F-4D97-AF65-F5344CB8AC3E}">
        <p14:creationId xmlns:p14="http://schemas.microsoft.com/office/powerpoint/2010/main" val="3962682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dit </a:t>
            </a:r>
            <a:r>
              <a:rPr lang="nl-NL" dirty="0" err="1"/>
              <a:t>position</a:t>
            </a:r>
            <a:r>
              <a:rPr lang="nl-NL" dirty="0"/>
              <a:t> paper staat beschreven hoe je de routes kunt samenvoegen: echt 1 kind, 1plan.</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30</a:t>
            </a:fld>
            <a:endParaRPr lang="nl-NL"/>
          </a:p>
        </p:txBody>
      </p:sp>
    </p:spTree>
    <p:extLst>
      <p:ext uri="{BB962C8B-B14F-4D97-AF65-F5344CB8AC3E}">
        <p14:creationId xmlns:p14="http://schemas.microsoft.com/office/powerpoint/2010/main" val="1466653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Is het niet veel beter om te voorkomen dat er vragen </a:t>
            </a:r>
            <a:r>
              <a:rPr lang="nl-NL" dirty="0" err="1"/>
              <a:t>onstaan</a:t>
            </a:r>
            <a:r>
              <a:rPr lang="nl-NL" dirty="0"/>
              <a:t>?</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31</a:t>
            </a:fld>
            <a:endParaRPr lang="nl-NL"/>
          </a:p>
        </p:txBody>
      </p:sp>
    </p:spTree>
    <p:extLst>
      <p:ext uri="{BB962C8B-B14F-4D97-AF65-F5344CB8AC3E}">
        <p14:creationId xmlns:p14="http://schemas.microsoft.com/office/powerpoint/2010/main" val="1009551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Mentale problemen door school komen vaak voor, vaker dan door de thuissituatie!</a:t>
            </a:r>
          </a:p>
          <a:p>
            <a:r>
              <a:rPr lang="nl-NL" dirty="0"/>
              <a:t>We moeten voorkomen dat dat ene kind ‘gesignaleerd’ wordt. Maar beseffen dat we zelf de lat hoog leggen, en maar weinig aandacht besteden aan het aspect van sociaalemotionele ontwikkeling.</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32</a:t>
            </a:fld>
            <a:endParaRPr lang="nl-NL"/>
          </a:p>
        </p:txBody>
      </p:sp>
    </p:spTree>
    <p:extLst>
      <p:ext uri="{BB962C8B-B14F-4D97-AF65-F5344CB8AC3E}">
        <p14:creationId xmlns:p14="http://schemas.microsoft.com/office/powerpoint/2010/main" val="1657270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leveren van een bijdrage aan het pedagogisch klimaat is een beetje een ondergeschoven kindje geworden. Terwijl hier juist de sleutel ligt naar de oplossing. De beste manier om de vraag naar jeugdhulp te beperken is deze voorkomen!</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33</a:t>
            </a:fld>
            <a:endParaRPr lang="nl-NL"/>
          </a:p>
        </p:txBody>
      </p:sp>
    </p:spTree>
    <p:extLst>
      <p:ext uri="{BB962C8B-B14F-4D97-AF65-F5344CB8AC3E}">
        <p14:creationId xmlns:p14="http://schemas.microsoft.com/office/powerpoint/2010/main" val="2980412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Verschuif de focus van interventies voor het individu naar interventies in de context (Hervormingsagenda, 2024).</a:t>
            </a:r>
          </a:p>
          <a:p>
            <a:endParaRPr lang="nl-NL" dirty="0"/>
          </a:p>
          <a:p>
            <a:r>
              <a:rPr lang="nl-NL" dirty="0"/>
              <a:t>Van aanpak thuiszitten naar stimuleren aanwezigheid.</a:t>
            </a:r>
          </a:p>
          <a:p>
            <a:r>
              <a:rPr lang="nl-NL" dirty="0"/>
              <a:t>Gebruik gegevens vanuit de landelijke jeugdmonitor. OP elke school wordt door de JGZ en GGD de problematiek in beeld gebracht. Maar zelden gebruikt om beleid te maken voor het collectief.</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34</a:t>
            </a:fld>
            <a:endParaRPr lang="nl-NL"/>
          </a:p>
        </p:txBody>
      </p:sp>
    </p:spTree>
    <p:extLst>
      <p:ext uri="{BB962C8B-B14F-4D97-AF65-F5344CB8AC3E}">
        <p14:creationId xmlns:p14="http://schemas.microsoft.com/office/powerpoint/2010/main" val="3508198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versterken van pedagogisch klimaat betekent simpelweg dat vrij toegankelijke voorzieningen in en om school worden georganiseerd en dat jeugdhulp wordt verbonden aan aanpalende domeinen (zoals onderwijs). Dit zijn taken uit de Hervormingsagenda. </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35</a:t>
            </a:fld>
            <a:endParaRPr lang="nl-NL"/>
          </a:p>
        </p:txBody>
      </p:sp>
    </p:spTree>
    <p:extLst>
      <p:ext uri="{BB962C8B-B14F-4D97-AF65-F5344CB8AC3E}">
        <p14:creationId xmlns:p14="http://schemas.microsoft.com/office/powerpoint/2010/main" val="3111378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‘afbakenen van jeugdhulp’: licht ambulante interventies niet meer individueel aanbieden na een indicatie en diagnose </a:t>
            </a:r>
            <a:r>
              <a:rPr lang="nl-NL" b="1" dirty="0"/>
              <a:t>maar</a:t>
            </a:r>
            <a:r>
              <a:rPr lang="nl-NL" dirty="0"/>
              <a:t> omzetten/transformeren naar aanbod dat gericht is op het versterken van pedagogisch klimaat. Afbakenen helpt niet als dit betekent dat jeugdhulp alleen maar ‘later’ beschikbaar is. Het gaat erom dat de vraag voorkomen moet worden. Dit vereist aandacht voor sociaal-emotionele ontwikkeling in het onderwijs: niet als voorwaarde. Maar onderwijs/school zelf kan een plek zijn die zou moeten werken aan gezonde ontwikkeling.</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36</a:t>
            </a:fld>
            <a:endParaRPr lang="nl-NL"/>
          </a:p>
        </p:txBody>
      </p:sp>
    </p:spTree>
    <p:extLst>
      <p:ext uri="{BB962C8B-B14F-4D97-AF65-F5344CB8AC3E}">
        <p14:creationId xmlns:p14="http://schemas.microsoft.com/office/powerpoint/2010/main" val="210171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Nog even </a:t>
            </a:r>
          </a:p>
          <a:p>
            <a:r>
              <a:rPr lang="nl-NL" dirty="0"/>
              <a:t>- Onderwijs als hindernisbaan.</a:t>
            </a:r>
          </a:p>
          <a:p>
            <a:r>
              <a:rPr lang="nl-NL" dirty="0"/>
              <a:t>- Kinderen die moeten voldoen aan criteria en kwaliteiten (omvang, plaats en tijd)</a:t>
            </a:r>
          </a:p>
          <a:p>
            <a:pPr marL="171450" indent="-171450">
              <a:buFontTx/>
              <a:buChar char="-"/>
            </a:pPr>
            <a:r>
              <a:rPr lang="nl-NL" dirty="0"/>
              <a:t>En als ze het niet redden dan zeggen we ‘we hebben een signaal gevonden’, dat geven we door. Of we vinden dat ouders jeugdhulp moeten vragen. Een deel heeft wel problemen maar laat het niet zien. De mentale problemen nemen nog veel harder toe dan de leerachterstanden. We focussen teveel op de leerachterstanden, terwijl ‘leren’ en mentaal welbevinden met elkaar samenhangen. Goed onderwijs zorgt voor mentaal welbevinden en stelt dat niet als voorwaarde die door anderen (lees: jeugdhulp) gerealiseerd moet worden (Bert </a:t>
            </a:r>
            <a:r>
              <a:rPr lang="nl-NL" dirty="0" err="1"/>
              <a:t>Wienen</a:t>
            </a:r>
            <a:r>
              <a:rPr lang="nl-NL" dirty="0"/>
              <a:t>).</a:t>
            </a:r>
          </a:p>
          <a:p>
            <a:pPr marL="171450" indent="-171450">
              <a:buFontTx/>
              <a:buChar char="-"/>
            </a:pPr>
            <a:r>
              <a:rPr lang="nl-NL" dirty="0"/>
              <a:t>Hulp is vooral toegankelijk als ouders erom vragen en soms alleen op basis van diagnoses/indicaties. Dat is vragen om problemen, letterlijk! Ons hele pedagogisch systeem lokt uit dat afwijkende kinderen eruit gepikt worden en (individueel) ‘</a:t>
            </a:r>
            <a:r>
              <a:rPr lang="nl-NL" dirty="0" err="1"/>
              <a:t>gefixt</a:t>
            </a:r>
            <a:r>
              <a:rPr lang="nl-NL" dirty="0"/>
              <a:t>’ moeten worden door jeugdhulp. Dat zit in de eisen, toetsen en nadruk op cognitieve prestaties als kerntaak van onderwijs.</a:t>
            </a:r>
          </a:p>
          <a:p>
            <a:endParaRPr lang="nl-NL" dirty="0"/>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3</a:t>
            </a:fld>
            <a:endParaRPr lang="nl-NL"/>
          </a:p>
        </p:txBody>
      </p:sp>
    </p:spTree>
    <p:extLst>
      <p:ext uri="{BB962C8B-B14F-4D97-AF65-F5344CB8AC3E}">
        <p14:creationId xmlns:p14="http://schemas.microsoft.com/office/powerpoint/2010/main" val="390409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Lazrak</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39</a:t>
            </a:fld>
            <a:endParaRPr lang="nl-NL"/>
          </a:p>
        </p:txBody>
      </p:sp>
    </p:spTree>
    <p:extLst>
      <p:ext uri="{BB962C8B-B14F-4D97-AF65-F5344CB8AC3E}">
        <p14:creationId xmlns:p14="http://schemas.microsoft.com/office/powerpoint/2010/main" val="2621184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Lazrak: </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40</a:t>
            </a:fld>
            <a:endParaRPr lang="nl-NL"/>
          </a:p>
        </p:txBody>
      </p:sp>
    </p:spTree>
    <p:extLst>
      <p:ext uri="{BB962C8B-B14F-4D97-AF65-F5344CB8AC3E}">
        <p14:creationId xmlns:p14="http://schemas.microsoft.com/office/powerpoint/2010/main" val="354243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AEF: Stelsel in Groei, </a:t>
            </a:r>
            <a:r>
              <a:rPr lang="nl-NL" dirty="0" err="1"/>
              <a:t>blz</a:t>
            </a:r>
            <a:r>
              <a:rPr lang="nl-NL" dirty="0"/>
              <a:t> 168 en verder. </a:t>
            </a:r>
          </a:p>
          <a:p>
            <a:endParaRPr lang="nl-NL" dirty="0"/>
          </a:p>
          <a:p>
            <a:r>
              <a:rPr lang="nl-NL" dirty="0"/>
              <a:t>Besparingen zijn afhankelijk van mate van substitutie: zorg dat jeugdhulp op school ter vervanging is van. Organiseer </a:t>
            </a:r>
            <a:r>
              <a:rPr lang="nl-NL" dirty="0" err="1"/>
              <a:t>voorliggendheid</a:t>
            </a:r>
            <a:r>
              <a:rPr lang="nl-NL" dirty="0"/>
              <a:t>! </a:t>
            </a:r>
          </a:p>
          <a:p>
            <a:r>
              <a:rPr lang="nl-NL" dirty="0"/>
              <a:t>Beperkte effecten omdat selectieve preventie nog niet wordt toegepast. </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41</a:t>
            </a:fld>
            <a:endParaRPr lang="nl-NL"/>
          </a:p>
        </p:txBody>
      </p:sp>
    </p:spTree>
    <p:extLst>
      <p:ext uri="{BB962C8B-B14F-4D97-AF65-F5344CB8AC3E}">
        <p14:creationId xmlns:p14="http://schemas.microsoft.com/office/powerpoint/2010/main" val="1188830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AEF: Stelsel in groei (166 – 190)</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42</a:t>
            </a:fld>
            <a:endParaRPr lang="nl-NL"/>
          </a:p>
        </p:txBody>
      </p:sp>
    </p:spTree>
    <p:extLst>
      <p:ext uri="{BB962C8B-B14F-4D97-AF65-F5344CB8AC3E}">
        <p14:creationId xmlns:p14="http://schemas.microsoft.com/office/powerpoint/2010/main" val="1305367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Pilot Angst en Depressie (RK </a:t>
            </a:r>
            <a:r>
              <a:rPr lang="nl-NL" dirty="0" err="1"/>
              <a:t>Ijsselland</a:t>
            </a:r>
            <a:r>
              <a:rPr lang="nl-NL" dirty="0"/>
              <a:t>)</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44</a:t>
            </a:fld>
            <a:endParaRPr lang="nl-NL"/>
          </a:p>
        </p:txBody>
      </p:sp>
    </p:spTree>
    <p:extLst>
      <p:ext uri="{BB962C8B-B14F-4D97-AF65-F5344CB8AC3E}">
        <p14:creationId xmlns:p14="http://schemas.microsoft.com/office/powerpoint/2010/main" val="709489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Landelijk loopt er een traject om alle zorg in onderwijstijd te gaan organiseren. Er komt 1 budget voor zorg in onderwijs samengesteld uit onderwijsmiddelen, jeugdhulpmiddelen en zorgverkeringsgeld</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45</a:t>
            </a:fld>
            <a:endParaRPr lang="nl-NL"/>
          </a:p>
        </p:txBody>
      </p:sp>
    </p:spTree>
    <p:extLst>
      <p:ext uri="{BB962C8B-B14F-4D97-AF65-F5344CB8AC3E}">
        <p14:creationId xmlns:p14="http://schemas.microsoft.com/office/powerpoint/2010/main" val="1120047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Landelijk loopt er een traject om alle zorg in onderwijstijd te gaan organiseren. Er komt 1 budget voor zorg in onderwijs samengesteld uit onderwijsmiddelen, jeugdhulpmiddelen en zorgverkeringsgeld</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46</a:t>
            </a:fld>
            <a:endParaRPr lang="nl-NL"/>
          </a:p>
        </p:txBody>
      </p:sp>
    </p:spTree>
    <p:extLst>
      <p:ext uri="{BB962C8B-B14F-4D97-AF65-F5344CB8AC3E}">
        <p14:creationId xmlns:p14="http://schemas.microsoft.com/office/powerpoint/2010/main" val="23555438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landelijke traject ‘experimenteerregeling onderwijs zorg arrangementen’</a:t>
            </a:r>
          </a:p>
          <a:p>
            <a:endParaRPr lang="nl-NL" dirty="0"/>
          </a:p>
          <a:p>
            <a:r>
              <a:rPr lang="nl-NL" dirty="0"/>
              <a:t>Vele onderzoeken aan vooraf gegaan:</a:t>
            </a:r>
          </a:p>
          <a:p>
            <a:pPr marL="171450" indent="-171450">
              <a:buFontTx/>
              <a:buChar char="-"/>
            </a:pPr>
            <a:r>
              <a:rPr lang="nl-NL" dirty="0"/>
              <a:t>Onderzoek naar knelpunten</a:t>
            </a:r>
          </a:p>
          <a:p>
            <a:pPr marL="171450" indent="-171450">
              <a:buFontTx/>
              <a:buChar char="-"/>
            </a:pPr>
            <a:r>
              <a:rPr lang="nl-NL" dirty="0"/>
              <a:t>Op weg naar optimale ontwikkeling</a:t>
            </a:r>
          </a:p>
          <a:p>
            <a:pPr marL="171450" indent="-171450">
              <a:buFontTx/>
              <a:buChar char="-"/>
            </a:pPr>
            <a:r>
              <a:rPr lang="nl-NL" dirty="0"/>
              <a:t>Financiering dienstbaar maken</a:t>
            </a:r>
          </a:p>
          <a:p>
            <a:pPr marL="171450" indent="-171450">
              <a:buFontTx/>
              <a:buChar char="-"/>
            </a:pPr>
            <a:r>
              <a:rPr lang="nl-NL" dirty="0"/>
              <a:t>Afstand overbruggen</a:t>
            </a:r>
          </a:p>
          <a:p>
            <a:pPr marL="171450" indent="-171450">
              <a:buFontTx/>
              <a:buChar char="-"/>
            </a:pPr>
            <a:r>
              <a:rPr lang="nl-NL" dirty="0"/>
              <a:t>Terug naar leren</a:t>
            </a:r>
          </a:p>
          <a:p>
            <a:pPr marL="171450" indent="-171450">
              <a:buFontTx/>
              <a:buChar char="-"/>
            </a:pPr>
            <a:r>
              <a:rPr lang="nl-NL" dirty="0"/>
              <a:t>Financiering dienstbaar maken</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48</a:t>
            </a:fld>
            <a:endParaRPr lang="nl-NL"/>
          </a:p>
        </p:txBody>
      </p:sp>
    </p:spTree>
    <p:extLst>
      <p:ext uri="{BB962C8B-B14F-4D97-AF65-F5344CB8AC3E}">
        <p14:creationId xmlns:p14="http://schemas.microsoft.com/office/powerpoint/2010/main" val="1134478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err="1"/>
              <a:t>Een</a:t>
            </a:r>
            <a:r>
              <a:rPr lang="en-US" sz="1200" dirty="0"/>
              <a:t> </a:t>
            </a:r>
            <a:r>
              <a:rPr lang="en-US" sz="1200" dirty="0" err="1"/>
              <a:t>thuiszitter</a:t>
            </a:r>
            <a:r>
              <a:rPr lang="en-US" sz="1200" dirty="0"/>
              <a:t> </a:t>
            </a:r>
            <a:r>
              <a:rPr lang="en-US" sz="1200" dirty="0" err="1"/>
              <a:t>waarvoor</a:t>
            </a:r>
            <a:r>
              <a:rPr lang="en-US" sz="1200" dirty="0"/>
              <a:t> </a:t>
            </a:r>
            <a:r>
              <a:rPr lang="en-US" sz="1200" dirty="0" err="1"/>
              <a:t>ouders</a:t>
            </a:r>
            <a:r>
              <a:rPr lang="en-US" sz="1200" dirty="0"/>
              <a:t> PGB </a:t>
            </a:r>
            <a:r>
              <a:rPr lang="en-US" sz="1200" dirty="0" err="1"/>
              <a:t>begeleiding</a:t>
            </a:r>
            <a:r>
              <a:rPr lang="en-US" sz="1200" dirty="0"/>
              <a:t> ‘</a:t>
            </a:r>
            <a:r>
              <a:rPr lang="en-US" sz="1200" dirty="0" err="1"/>
              <a:t>zorgboerderij</a:t>
            </a:r>
            <a:r>
              <a:rPr lang="en-US" sz="1200" dirty="0"/>
              <a:t>’ </a:t>
            </a:r>
            <a:r>
              <a:rPr lang="en-US" sz="1200" dirty="0" err="1"/>
              <a:t>aanvragen</a:t>
            </a:r>
            <a:r>
              <a:rPr lang="en-US" sz="1200" dirty="0"/>
              <a:t> </a:t>
            </a:r>
            <a:r>
              <a:rPr lang="en-US" sz="1200" dirty="0" err="1"/>
              <a:t>kost</a:t>
            </a:r>
            <a:r>
              <a:rPr lang="en-US" sz="1200" dirty="0"/>
              <a:t> al </a:t>
            </a:r>
            <a:r>
              <a:rPr lang="en-US" sz="1200" dirty="0" err="1"/>
              <a:t>snel</a:t>
            </a:r>
            <a:r>
              <a:rPr lang="en-US" sz="1200" dirty="0"/>
              <a:t> 60.000 euro (40 </a:t>
            </a:r>
            <a:r>
              <a:rPr lang="en-US" sz="1200" dirty="0" err="1"/>
              <a:t>weken</a:t>
            </a:r>
            <a:r>
              <a:rPr lang="en-US" sz="1200" dirty="0"/>
              <a:t> x 24 </a:t>
            </a:r>
            <a:r>
              <a:rPr lang="en-US" sz="1200" dirty="0" err="1"/>
              <a:t>uur</a:t>
            </a:r>
            <a:r>
              <a:rPr lang="en-US" sz="1200" dirty="0"/>
              <a:t> x 50 euro)</a:t>
            </a:r>
          </a:p>
          <a:p>
            <a:r>
              <a:rPr lang="en-US" sz="1200" dirty="0" err="1"/>
              <a:t>Een</a:t>
            </a:r>
            <a:r>
              <a:rPr lang="en-US" sz="1200" dirty="0"/>
              <a:t> </a:t>
            </a:r>
            <a:r>
              <a:rPr lang="en-US" sz="1200" dirty="0" err="1"/>
              <a:t>dagbestedingsplek</a:t>
            </a:r>
            <a:r>
              <a:rPr lang="en-US" sz="1200" dirty="0"/>
              <a:t> ‘in natura’ </a:t>
            </a:r>
            <a:r>
              <a:rPr lang="en-US" sz="1200" dirty="0" err="1"/>
              <a:t>kost</a:t>
            </a:r>
            <a:r>
              <a:rPr lang="en-US" sz="1200" dirty="0"/>
              <a:t> </a:t>
            </a:r>
            <a:r>
              <a:rPr lang="en-US" sz="1200" dirty="0" err="1"/>
              <a:t>tussen</a:t>
            </a:r>
            <a:r>
              <a:rPr lang="en-US" sz="1200" dirty="0"/>
              <a:t> 20.000 </a:t>
            </a:r>
            <a:r>
              <a:rPr lang="en-US" sz="1200" dirty="0" err="1"/>
              <a:t>en</a:t>
            </a:r>
            <a:r>
              <a:rPr lang="en-US" sz="1200" dirty="0"/>
              <a:t> 30.000 euro</a:t>
            </a:r>
          </a:p>
          <a:p>
            <a:r>
              <a:rPr lang="en-US" sz="1200" dirty="0"/>
              <a:t>NOS, 24 </a:t>
            </a:r>
            <a:r>
              <a:rPr lang="en-US" sz="1200" dirty="0" err="1"/>
              <a:t>november</a:t>
            </a:r>
            <a:r>
              <a:rPr lang="en-US" sz="1200" dirty="0"/>
              <a:t> 2021:</a:t>
            </a:r>
          </a:p>
          <a:p>
            <a:r>
              <a:rPr lang="nl-NL" dirty="0"/>
              <a:t>Rapport: Stelsel in groei (AEF), pagina 166 – 190, </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49</a:t>
            </a:fld>
            <a:endParaRPr lang="nl-NL"/>
          </a:p>
        </p:txBody>
      </p:sp>
    </p:spTree>
    <p:extLst>
      <p:ext uri="{BB962C8B-B14F-4D97-AF65-F5344CB8AC3E}">
        <p14:creationId xmlns:p14="http://schemas.microsoft.com/office/powerpoint/2010/main" val="1563454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werken nu vaak als ketens. Eerst maakt school een plan. Wettelijk heet dat een OPP, daarna de gemeente als jeugdhulp gevraagd wordt (perspectiefplan/gezinsplan). </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54</a:t>
            </a:fld>
            <a:endParaRPr lang="nl-NL"/>
          </a:p>
        </p:txBody>
      </p:sp>
    </p:spTree>
    <p:extLst>
      <p:ext uri="{BB962C8B-B14F-4D97-AF65-F5344CB8AC3E}">
        <p14:creationId xmlns:p14="http://schemas.microsoft.com/office/powerpoint/2010/main" val="307815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we hier zien is een voetbalstadion vol met kinderen die dolen door de domeinen van onderwijs en zorg. Een voetbalstadion vol met kinderen met doorgeprikte dromen.</a:t>
            </a:r>
          </a:p>
          <a:p>
            <a:endParaRPr lang="nl-NL" dirty="0"/>
          </a:p>
          <a:p>
            <a:r>
              <a:rPr lang="nl-NL" dirty="0"/>
              <a:t>De </a:t>
            </a:r>
            <a:r>
              <a:rPr lang="nl-NL" dirty="0" err="1"/>
              <a:t>officiele</a:t>
            </a:r>
            <a:r>
              <a:rPr lang="nl-NL" dirty="0"/>
              <a:t> tellingen (welke je ook hanteert) geven geen compleet beeld. We missen daarin:</a:t>
            </a:r>
          </a:p>
          <a:p>
            <a:pPr marL="171450" indent="-171450">
              <a:buFontTx/>
              <a:buChar char="-"/>
            </a:pPr>
            <a:r>
              <a:rPr lang="nl-NL" dirty="0"/>
              <a:t>Kinderen die vanwege ziekte/psychosomatische klachten niet naar school komen en ziekgemeld worden door ouders;</a:t>
            </a:r>
          </a:p>
          <a:p>
            <a:pPr marL="171450" indent="-171450">
              <a:buFontTx/>
              <a:buChar char="-"/>
            </a:pPr>
            <a:r>
              <a:rPr lang="nl-NL" dirty="0"/>
              <a:t>Kinderen die geschorst zijn (vanwege gedragsproblemen). Ook die gedragsproblemen komen ergens vandaan.</a:t>
            </a:r>
          </a:p>
          <a:p>
            <a:pPr marL="171450" indent="-171450">
              <a:buFontTx/>
              <a:buChar char="-"/>
            </a:pPr>
            <a:r>
              <a:rPr lang="nl-NL" dirty="0"/>
              <a:t>Kinderen die (terwijl ze staan ingeschreven) veel zorg nodig hebben, waardoor ze nauwelijks aan onderwijs toekomen (Jeugdzorg Plus, behandeltrajecten)</a:t>
            </a:r>
          </a:p>
          <a:p>
            <a:pPr marL="171450" indent="-171450">
              <a:buFontTx/>
              <a:buChar char="-"/>
            </a:pPr>
            <a:r>
              <a:rPr lang="nl-NL" dirty="0"/>
              <a:t>Voortijdig schoolverlaters</a:t>
            </a:r>
          </a:p>
          <a:p>
            <a:pPr marL="171450" indent="-171450">
              <a:buFontTx/>
              <a:buChar char="-"/>
            </a:pPr>
            <a:endParaRPr lang="nl-NL" dirty="0"/>
          </a:p>
          <a:p>
            <a:r>
              <a:rPr lang="nl-NL" dirty="0"/>
              <a:t>Ze tellen niet meer mee in de cijfers, voor hen geen </a:t>
            </a:r>
            <a:r>
              <a:rPr lang="nl-NL" dirty="0" err="1"/>
              <a:t>cito-toetsen</a:t>
            </a:r>
            <a:r>
              <a:rPr lang="nl-NL" dirty="0"/>
              <a:t> of een alarmbel ergens in een systeem dat ze meetellen. </a:t>
            </a:r>
          </a:p>
          <a:p>
            <a:r>
              <a:rPr lang="nl-NL" dirty="0"/>
              <a:t>Het zijn kinderen die de hordes en hindernissen niet meer konden nemen. Die jeugdhulp ontvangen, terwijl dat ook niet passend is.</a:t>
            </a:r>
          </a:p>
          <a:p>
            <a:r>
              <a:rPr lang="nl-NL" dirty="0"/>
              <a:t>Het zijn dolers door de domeinen.</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4</a:t>
            </a:fld>
            <a:endParaRPr lang="nl-NL"/>
          </a:p>
        </p:txBody>
      </p:sp>
    </p:spTree>
    <p:extLst>
      <p:ext uri="{BB962C8B-B14F-4D97-AF65-F5344CB8AC3E}">
        <p14:creationId xmlns:p14="http://schemas.microsoft.com/office/powerpoint/2010/main" val="14092102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 in ontwikkeling is een traject waarbij voor een zeer klein aantal jeugdigen met een vrijstelling wordt onderzocht wat zij nodig hebben om tot leren te komen. </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56</a:t>
            </a:fld>
            <a:endParaRPr lang="nl-NL"/>
          </a:p>
        </p:txBody>
      </p:sp>
    </p:spTree>
    <p:extLst>
      <p:ext uri="{BB962C8B-B14F-4D97-AF65-F5344CB8AC3E}">
        <p14:creationId xmlns:p14="http://schemas.microsoft.com/office/powerpoint/2010/main" val="2002945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Let op: /geoorloofd verzuim door ziekte ontstaat </a:t>
            </a:r>
            <a:r>
              <a:rPr lang="nl-NL" dirty="0" err="1"/>
              <a:t>van’rechtswege</a:t>
            </a:r>
            <a:r>
              <a:rPr lang="nl-NL" dirty="0"/>
              <a:t>’. Daarom wordt dit niet in beeld gebracht. </a:t>
            </a:r>
          </a:p>
          <a:p>
            <a:r>
              <a:rPr lang="nl-NL" dirty="0"/>
              <a:t>Daarnaast kunnen ouders vrijstelling van onderwijs aanvragen (artikel 5a). Deze tellen niet mee in de </a:t>
            </a:r>
            <a:r>
              <a:rPr lang="nl-NL" dirty="0" err="1"/>
              <a:t>officiele</a:t>
            </a:r>
            <a:r>
              <a:rPr lang="nl-NL" dirty="0"/>
              <a:t> cijfers van thuiszitters. </a:t>
            </a:r>
          </a:p>
          <a:p>
            <a:r>
              <a:rPr lang="nl-NL" dirty="0"/>
              <a:t>Een vrijstelling (tellen we wel, 8422) is iets anders dan geoorloofd verzuim!</a:t>
            </a:r>
          </a:p>
          <a:p>
            <a:endParaRPr lang="nl-NL" dirty="0"/>
          </a:p>
          <a:p>
            <a:r>
              <a:rPr lang="nl-NL" dirty="0"/>
              <a:t>Verder kennen we sinds 2018 de mogelijkheid om een leerling te laten ‘afwijken van onderwijstijd’ (beleidsregel afwijking onderwijstijd). Deze wordt steeds vaker toegepast voor kinderen die geoorloofd verzuimen. Het grote verschil is dat er dan een plan gemaakt moet worden om te werken aan herstel van onderwijs.</a:t>
            </a:r>
          </a:p>
          <a:p>
            <a:r>
              <a:rPr lang="nl-NL" dirty="0"/>
              <a:t>Veel scholen doen dat gelukkig uit zichzelf, veel scholen ook niet in de veronderstelling dat het aanpakken van de ziekte of psychosomatische klachten buiten hun verantwoordelijkheid valt.</a:t>
            </a:r>
          </a:p>
          <a:p>
            <a:r>
              <a:rPr lang="nl-NL" dirty="0"/>
              <a:t>. </a:t>
            </a:r>
          </a:p>
          <a:p>
            <a:endParaRPr lang="nl-NL" dirty="0"/>
          </a:p>
          <a:p>
            <a:r>
              <a:rPr lang="nl-NL" dirty="0"/>
              <a:t>Schatting door </a:t>
            </a:r>
            <a:r>
              <a:rPr lang="nl-NL" dirty="0" err="1"/>
              <a:t>Ingrado</a:t>
            </a:r>
            <a:r>
              <a:rPr lang="nl-NL" dirty="0"/>
              <a:t> van het geoorloofd verzuim ten opzichte van ongeoorloofd verzuim: acht keer zoveel (2024)</a:t>
            </a:r>
          </a:p>
          <a:p>
            <a:endParaRPr lang="nl-NL" dirty="0"/>
          </a:p>
          <a:p>
            <a:r>
              <a:rPr lang="nl-NL" dirty="0"/>
              <a:t>Grove schatting van werkelijke cijfers:</a:t>
            </a:r>
          </a:p>
          <a:p>
            <a:pPr marL="171450" indent="-171450">
              <a:buFontTx/>
              <a:buChar char="-"/>
            </a:pPr>
            <a:r>
              <a:rPr lang="nl-NL" dirty="0" err="1"/>
              <a:t>Officiele</a:t>
            </a:r>
            <a:r>
              <a:rPr lang="nl-NL" dirty="0"/>
              <a:t> cijfers: 24.000 (optelsom van </a:t>
            </a:r>
            <a:r>
              <a:rPr lang="nl-NL" dirty="0" err="1"/>
              <a:t>boventaand</a:t>
            </a:r>
            <a:r>
              <a:rPr lang="nl-NL" dirty="0"/>
              <a:t> plaatje)</a:t>
            </a:r>
          </a:p>
          <a:p>
            <a:pPr marL="171450" indent="-171450">
              <a:buFontTx/>
              <a:buChar char="-"/>
            </a:pPr>
            <a:r>
              <a:rPr lang="nl-NL" dirty="0"/>
              <a:t>Geoorloofd verzuim: 24.000</a:t>
            </a:r>
          </a:p>
          <a:p>
            <a:pPr marL="171450" indent="-171450">
              <a:buFontTx/>
              <a:buChar char="-"/>
            </a:pPr>
            <a:r>
              <a:rPr lang="nl-NL" dirty="0"/>
              <a:t>Voortijdig schoolverlaten: 30.000</a:t>
            </a:r>
          </a:p>
          <a:p>
            <a:pPr marL="171450" indent="-171450">
              <a:buFontTx/>
              <a:buChar char="-"/>
            </a:pPr>
            <a:r>
              <a:rPr lang="nl-NL" dirty="0"/>
              <a:t>Verzuim door schorsing, immigratie, verhuizing, wachtlijsten, intensieve behandeling: 10.000 (</a:t>
            </a:r>
          </a:p>
          <a:p>
            <a:pPr marL="171450" indent="-171450">
              <a:buFontTx/>
              <a:buChar char="-"/>
            </a:pPr>
            <a:r>
              <a:rPr lang="nl-NL" dirty="0"/>
              <a:t>TOTAAL 90.000</a:t>
            </a:r>
          </a:p>
          <a:p>
            <a:pPr marL="171450" indent="-171450">
              <a:buFontTx/>
              <a:buChar char="-"/>
            </a:pPr>
            <a:endParaRPr lang="nl-NL" dirty="0"/>
          </a:p>
          <a:p>
            <a:pPr marL="171450" indent="-171450">
              <a:buFontTx/>
              <a:buChar char="-"/>
            </a:pPr>
            <a:r>
              <a:rPr lang="nl-NL" dirty="0"/>
              <a:t>Bij gemiddelde kosten thuiszitter/escalatie problematiek: 60.000 (range van 20.000 tot 130.00)</a:t>
            </a:r>
          </a:p>
          <a:p>
            <a:pPr marL="171450" indent="-171450">
              <a:buFontTx/>
              <a:buChar char="-"/>
            </a:pPr>
            <a:r>
              <a:rPr lang="nl-NL" dirty="0"/>
              <a:t>20.000 (kosten van onderwijs waaraan niet geparticipeerd, jeugdhulp/ondersteuning a 10.000 of kosten speciaal onderwijs waaraan niet geparticipeerd)</a:t>
            </a:r>
          </a:p>
          <a:p>
            <a:pPr marL="171450" indent="-171450">
              <a:buFontTx/>
              <a:buChar char="-"/>
            </a:pPr>
            <a:r>
              <a:rPr lang="nl-NL" dirty="0"/>
              <a:t>130.000 (jeugdzorgplustraject met kosten residentieel onderwijs)</a:t>
            </a:r>
          </a:p>
          <a:p>
            <a:pPr marL="171450" indent="-171450">
              <a:buFontTx/>
              <a:buChar char="-"/>
            </a:pPr>
            <a:endParaRPr lang="nl-NL" dirty="0"/>
          </a:p>
          <a:p>
            <a:pPr marL="171450" indent="-171450">
              <a:buFontTx/>
              <a:buChar char="-"/>
            </a:pPr>
            <a:r>
              <a:rPr lang="nl-NL" dirty="0"/>
              <a:t>5.400.000.000</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5</a:t>
            </a:fld>
            <a:endParaRPr lang="nl-NL"/>
          </a:p>
        </p:txBody>
      </p:sp>
    </p:spTree>
    <p:extLst>
      <p:ext uri="{BB962C8B-B14F-4D97-AF65-F5344CB8AC3E}">
        <p14:creationId xmlns:p14="http://schemas.microsoft.com/office/powerpoint/2010/main" val="1249829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definitie van onderwijs, in dit geval met artikelen vanuit de WVO, maar de Wet Primair Onderwijs bevat exact dezelfde artikelen.</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6</a:t>
            </a:fld>
            <a:endParaRPr lang="nl-NL"/>
          </a:p>
        </p:txBody>
      </p:sp>
    </p:spTree>
    <p:extLst>
      <p:ext uri="{BB962C8B-B14F-4D97-AF65-F5344CB8AC3E}">
        <p14:creationId xmlns:p14="http://schemas.microsoft.com/office/powerpoint/2010/main" val="174866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leveren van een bijdrage aan het pedagogisch klimaat is een beetje een ondergeschoven kindje geworden. Terwijl hier juist de sleutel ligt naar de oplossing. </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7</a:t>
            </a:fld>
            <a:endParaRPr lang="nl-NL"/>
          </a:p>
        </p:txBody>
      </p:sp>
    </p:spTree>
    <p:extLst>
      <p:ext uri="{BB962C8B-B14F-4D97-AF65-F5344CB8AC3E}">
        <p14:creationId xmlns:p14="http://schemas.microsoft.com/office/powerpoint/2010/main" val="326008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de situatie:</a:t>
            </a:r>
          </a:p>
          <a:p>
            <a:endParaRPr lang="nl-NL" dirty="0"/>
          </a:p>
          <a:p>
            <a:r>
              <a:rPr lang="nl-NL" dirty="0"/>
              <a:t>De kern van het probleem is dat er geen overkoepelende bedoeling in wetgeving is.</a:t>
            </a:r>
          </a:p>
          <a:p>
            <a:endParaRPr lang="nl-NL" dirty="0"/>
          </a:p>
          <a:p>
            <a:r>
              <a:rPr lang="nl-NL" dirty="0"/>
              <a:t>Situaties waarin scholen inclusief willen/moeten zijn, maar veel jeugdhulp nodig is voor individuele leerlingen. Scholen die druk zijn om voor individuele kinderen/of om  ouders te stimuleren om jeugdhulp te vragen. Dat verloopt moeizaam, ouders kunnen of willen het niet (hoezo moet ik hulp vragen, jullie zijn als school toch verantwoordelijk voor passend onderwijs?). Ze gaan de overheid uit de weg. Allerlei redenen. </a:t>
            </a:r>
          </a:p>
          <a:p>
            <a:endParaRPr lang="nl-NL" dirty="0"/>
          </a:p>
          <a:p>
            <a:r>
              <a:rPr lang="nl-NL" dirty="0"/>
              <a:t>En er zijn vele, vele thuiszitters die ondertussen volop gebruik maken van speciaal onderwijs, onderwijsondersteuning en  jeugdhulp. De maatschappelijke kosten </a:t>
            </a:r>
            <a:r>
              <a:rPr lang="nl-NL" dirty="0" err="1"/>
              <a:t>varieren</a:t>
            </a:r>
            <a:r>
              <a:rPr lang="nl-NL" dirty="0"/>
              <a:t> zo tussen de 20.000 en 130.000 euro per kind.</a:t>
            </a:r>
          </a:p>
          <a:p>
            <a:endParaRPr lang="nl-NL" dirty="0"/>
          </a:p>
          <a:p>
            <a:r>
              <a:rPr lang="nl-NL" dirty="0"/>
              <a:t>Gemeenten die op vraag van ouders (en met enige verwondering dat er geen onderwijs is) kinderen jeugdhulp geven of een plek geven op een dagbestedingsplek. Let op: het gaat hier vaak om ‘zieke’ kinderen die staan ingeschreven op een school. Denk aan zorgboerderijen, particuliere </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8</a:t>
            </a:fld>
            <a:endParaRPr lang="nl-NL"/>
          </a:p>
        </p:txBody>
      </p:sp>
    </p:spTree>
    <p:extLst>
      <p:ext uri="{BB962C8B-B14F-4D97-AF65-F5344CB8AC3E}">
        <p14:creationId xmlns:p14="http://schemas.microsoft.com/office/powerpoint/2010/main" val="1472807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di </a:t>
            </a:r>
            <a:r>
              <a:rPr lang="nl-NL" dirty="0" err="1"/>
              <a:t>tleidt</a:t>
            </a:r>
            <a:r>
              <a:rPr lang="nl-NL" dirty="0"/>
              <a:t> tot een toenemende vraag en druk op speciaal onderwijs en jeugdhulp, waarbij de beweging de verkeerde kant op is.</a:t>
            </a:r>
          </a:p>
        </p:txBody>
      </p:sp>
      <p:sp>
        <p:nvSpPr>
          <p:cNvPr id="4" name="Tijdelijke aanduiding voor dianummer 3"/>
          <p:cNvSpPr>
            <a:spLocks noGrp="1"/>
          </p:cNvSpPr>
          <p:nvPr>
            <p:ph type="sldNum" sz="quarter" idx="5"/>
          </p:nvPr>
        </p:nvSpPr>
        <p:spPr/>
        <p:txBody>
          <a:bodyPr/>
          <a:lstStyle/>
          <a:p>
            <a:fld id="{6A398834-E33E-4D77-8BCF-26788A72EC14}" type="slidenum">
              <a:rPr lang="nl-NL" smtClean="0"/>
              <a:t>9</a:t>
            </a:fld>
            <a:endParaRPr lang="nl-NL"/>
          </a:p>
        </p:txBody>
      </p:sp>
    </p:spTree>
    <p:extLst>
      <p:ext uri="{BB962C8B-B14F-4D97-AF65-F5344CB8AC3E}">
        <p14:creationId xmlns:p14="http://schemas.microsoft.com/office/powerpoint/2010/main" val="3755765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5340C6DB-1E7C-4C01-8471-8F1A68FA26CC}" type="datetimeFigureOut">
              <a:rPr lang="nl-NL" smtClean="0"/>
              <a:t>11-06-2024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340A404-0A63-449F-AD26-D50C3363947F}" type="slidenum">
              <a:rPr lang="nl-NL" smtClean="0"/>
              <a:t>‹nr.›</a:t>
            </a:fld>
            <a:endParaRPr lang="nl-NL"/>
          </a:p>
        </p:txBody>
      </p:sp>
    </p:spTree>
    <p:extLst>
      <p:ext uri="{BB962C8B-B14F-4D97-AF65-F5344CB8AC3E}">
        <p14:creationId xmlns:p14="http://schemas.microsoft.com/office/powerpoint/2010/main" val="353578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340C6DB-1E7C-4C01-8471-8F1A68FA26CC}" type="datetimeFigureOut">
              <a:rPr lang="nl-NL" smtClean="0"/>
              <a:t>11-06-2024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340A404-0A63-449F-AD26-D50C3363947F}" type="slidenum">
              <a:rPr lang="nl-NL" smtClean="0"/>
              <a:t>‹nr.›</a:t>
            </a:fld>
            <a:endParaRPr lang="nl-NL"/>
          </a:p>
        </p:txBody>
      </p:sp>
    </p:spTree>
    <p:extLst>
      <p:ext uri="{BB962C8B-B14F-4D97-AF65-F5344CB8AC3E}">
        <p14:creationId xmlns:p14="http://schemas.microsoft.com/office/powerpoint/2010/main" val="196048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340C6DB-1E7C-4C01-8471-8F1A68FA26CC}" type="datetimeFigureOut">
              <a:rPr lang="nl-NL" smtClean="0"/>
              <a:t>11-06-2024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340A404-0A63-449F-AD26-D50C3363947F}" type="slidenum">
              <a:rPr lang="nl-NL" smtClean="0"/>
              <a:t>‹nr.›</a:t>
            </a:fld>
            <a:endParaRPr lang="nl-NL"/>
          </a:p>
        </p:txBody>
      </p:sp>
    </p:spTree>
    <p:extLst>
      <p:ext uri="{BB962C8B-B14F-4D97-AF65-F5344CB8AC3E}">
        <p14:creationId xmlns:p14="http://schemas.microsoft.com/office/powerpoint/2010/main" val="3174568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2DB502-4AAF-2649-91C8-7AB701205A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9240B71-4B3A-6F42-ADD1-83A91A94586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390E4A-BC3D-2A4A-BCED-FBEF5BABFDE0}"/>
              </a:ext>
            </a:extLst>
          </p:cNvPr>
          <p:cNvSpPr>
            <a:spLocks noGrp="1"/>
          </p:cNvSpPr>
          <p:nvPr>
            <p:ph type="dt" sz="half" idx="10"/>
          </p:nvPr>
        </p:nvSpPr>
        <p:spPr/>
        <p:txBody>
          <a:bodyPr/>
          <a:lstStyle/>
          <a:p>
            <a:fld id="{0D4EFBE4-7AE5-7B41-9199-372DFD318D0E}" type="datetimeFigureOut">
              <a:rPr lang="nl-NL" smtClean="0"/>
              <a:t>11-06-2024</a:t>
            </a:fld>
            <a:endParaRPr lang="nl-NL"/>
          </a:p>
        </p:txBody>
      </p:sp>
      <p:sp>
        <p:nvSpPr>
          <p:cNvPr id="5" name="Tijdelijke aanduiding voor voettekst 4">
            <a:extLst>
              <a:ext uri="{FF2B5EF4-FFF2-40B4-BE49-F238E27FC236}">
                <a16:creationId xmlns:a16="http://schemas.microsoft.com/office/drawing/2014/main" id="{D1380478-511A-A346-AFCF-FE40AC457A0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C4B8EF3-2F43-8740-8DE4-CEE7EA93B975}"/>
              </a:ext>
            </a:extLst>
          </p:cNvPr>
          <p:cNvSpPr>
            <a:spLocks noGrp="1"/>
          </p:cNvSpPr>
          <p:nvPr>
            <p:ph type="sldNum" sz="quarter" idx="12"/>
          </p:nvPr>
        </p:nvSpPr>
        <p:spPr/>
        <p:txBody>
          <a:bodyPr/>
          <a:lstStyle/>
          <a:p>
            <a:fld id="{8086DC52-AF00-C64B-8789-6706CCB7686C}" type="slidenum">
              <a:rPr lang="nl-NL" smtClean="0"/>
              <a:t>‹nr.›</a:t>
            </a:fld>
            <a:endParaRPr lang="nl-NL"/>
          </a:p>
        </p:txBody>
      </p:sp>
      <p:sp>
        <p:nvSpPr>
          <p:cNvPr id="8" name="Tijdelijke aanduiding voor tekst 7">
            <a:extLst>
              <a:ext uri="{FF2B5EF4-FFF2-40B4-BE49-F238E27FC236}">
                <a16:creationId xmlns:a16="http://schemas.microsoft.com/office/drawing/2014/main" id="{850EC175-2A5C-134B-8FD3-BDDF9E6BE593}"/>
              </a:ext>
            </a:extLst>
          </p:cNvPr>
          <p:cNvSpPr>
            <a:spLocks noGrp="1"/>
          </p:cNvSpPr>
          <p:nvPr>
            <p:ph type="body" sz="quarter" idx="13" hasCustomPrompt="1"/>
          </p:nvPr>
        </p:nvSpPr>
        <p:spPr>
          <a:xfrm>
            <a:off x="9465546" y="4471516"/>
            <a:ext cx="1678703" cy="1607022"/>
          </a:xfrm>
          <a:blipFill>
            <a:blip r:embed="rId2"/>
            <a:stretch>
              <a:fillRect/>
            </a:stretch>
          </a:blipFill>
        </p:spPr>
        <p:txBody>
          <a:bodyPr/>
          <a:lstStyle>
            <a:lvl1pPr marL="0" indent="0">
              <a:buNone/>
              <a:defRPr/>
            </a:lvl1pPr>
          </a:lstStyle>
          <a:p>
            <a:pPr lvl="0"/>
            <a:r>
              <a:rPr lang="nl-NL" dirty="0"/>
              <a:t> </a:t>
            </a:r>
          </a:p>
        </p:txBody>
      </p:sp>
    </p:spTree>
    <p:extLst>
      <p:ext uri="{BB962C8B-B14F-4D97-AF65-F5344CB8AC3E}">
        <p14:creationId xmlns:p14="http://schemas.microsoft.com/office/powerpoint/2010/main" val="330367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5340C6DB-1E7C-4C01-8471-8F1A68FA26CC}" type="datetimeFigureOut">
              <a:rPr lang="nl-NL" smtClean="0"/>
              <a:t>11-06-2024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340A404-0A63-449F-AD26-D50C3363947F}" type="slidenum">
              <a:rPr lang="nl-NL" smtClean="0"/>
              <a:t>‹nr.›</a:t>
            </a:fld>
            <a:endParaRPr lang="nl-NL"/>
          </a:p>
        </p:txBody>
      </p:sp>
    </p:spTree>
    <p:extLst>
      <p:ext uri="{BB962C8B-B14F-4D97-AF65-F5344CB8AC3E}">
        <p14:creationId xmlns:p14="http://schemas.microsoft.com/office/powerpoint/2010/main" val="3903057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5340C6DB-1E7C-4C01-8471-8F1A68FA26CC}" type="datetimeFigureOut">
              <a:rPr lang="nl-NL" smtClean="0"/>
              <a:t>11-06-2024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340A404-0A63-449F-AD26-D50C3363947F}" type="slidenum">
              <a:rPr lang="nl-NL" smtClean="0"/>
              <a:t>‹nr.›</a:t>
            </a:fld>
            <a:endParaRPr lang="nl-NL"/>
          </a:p>
        </p:txBody>
      </p:sp>
    </p:spTree>
    <p:extLst>
      <p:ext uri="{BB962C8B-B14F-4D97-AF65-F5344CB8AC3E}">
        <p14:creationId xmlns:p14="http://schemas.microsoft.com/office/powerpoint/2010/main" val="106965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5340C6DB-1E7C-4C01-8471-8F1A68FA26CC}" type="datetimeFigureOut">
              <a:rPr lang="nl-NL" smtClean="0"/>
              <a:t>11-06-2024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340A404-0A63-449F-AD26-D50C3363947F}" type="slidenum">
              <a:rPr lang="nl-NL" smtClean="0"/>
              <a:t>‹nr.›</a:t>
            </a:fld>
            <a:endParaRPr lang="nl-NL"/>
          </a:p>
        </p:txBody>
      </p:sp>
    </p:spTree>
    <p:extLst>
      <p:ext uri="{BB962C8B-B14F-4D97-AF65-F5344CB8AC3E}">
        <p14:creationId xmlns:p14="http://schemas.microsoft.com/office/powerpoint/2010/main" val="411941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340C6DB-1E7C-4C01-8471-8F1A68FA26CC}" type="datetimeFigureOut">
              <a:rPr lang="nl-NL" smtClean="0"/>
              <a:t>11-06-2024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340A404-0A63-449F-AD26-D50C3363947F}" type="slidenum">
              <a:rPr lang="nl-NL" smtClean="0"/>
              <a:t>‹nr.›</a:t>
            </a:fld>
            <a:endParaRPr lang="nl-NL"/>
          </a:p>
        </p:txBody>
      </p:sp>
    </p:spTree>
    <p:extLst>
      <p:ext uri="{BB962C8B-B14F-4D97-AF65-F5344CB8AC3E}">
        <p14:creationId xmlns:p14="http://schemas.microsoft.com/office/powerpoint/2010/main" val="4278985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5340C6DB-1E7C-4C01-8471-8F1A68FA26CC}" type="datetimeFigureOut">
              <a:rPr lang="nl-NL" smtClean="0"/>
              <a:t>11-06-2024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340A404-0A63-449F-AD26-D50C3363947F}" type="slidenum">
              <a:rPr lang="nl-NL" smtClean="0"/>
              <a:t>‹nr.›</a:t>
            </a:fld>
            <a:endParaRPr lang="nl-NL"/>
          </a:p>
        </p:txBody>
      </p:sp>
    </p:spTree>
    <p:extLst>
      <p:ext uri="{BB962C8B-B14F-4D97-AF65-F5344CB8AC3E}">
        <p14:creationId xmlns:p14="http://schemas.microsoft.com/office/powerpoint/2010/main" val="3159429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340C6DB-1E7C-4C01-8471-8F1A68FA26CC}" type="datetimeFigureOut">
              <a:rPr lang="nl-NL" smtClean="0"/>
              <a:t>11-06-2024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340A404-0A63-449F-AD26-D50C3363947F}" type="slidenum">
              <a:rPr lang="nl-NL" smtClean="0"/>
              <a:t>‹nr.›</a:t>
            </a:fld>
            <a:endParaRPr lang="nl-NL"/>
          </a:p>
        </p:txBody>
      </p:sp>
    </p:spTree>
    <p:extLst>
      <p:ext uri="{BB962C8B-B14F-4D97-AF65-F5344CB8AC3E}">
        <p14:creationId xmlns:p14="http://schemas.microsoft.com/office/powerpoint/2010/main" val="89768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340C6DB-1E7C-4C01-8471-8F1A68FA26CC}" type="datetimeFigureOut">
              <a:rPr lang="nl-NL" smtClean="0"/>
              <a:t>11-06-2024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340A404-0A63-449F-AD26-D50C3363947F}" type="slidenum">
              <a:rPr lang="nl-NL" smtClean="0"/>
              <a:t>‹nr.›</a:t>
            </a:fld>
            <a:endParaRPr lang="nl-NL"/>
          </a:p>
        </p:txBody>
      </p:sp>
    </p:spTree>
    <p:extLst>
      <p:ext uri="{BB962C8B-B14F-4D97-AF65-F5344CB8AC3E}">
        <p14:creationId xmlns:p14="http://schemas.microsoft.com/office/powerpoint/2010/main" val="377995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5340C6DB-1E7C-4C01-8471-8F1A68FA26CC}" type="datetimeFigureOut">
              <a:rPr lang="nl-NL" smtClean="0"/>
              <a:t>11-06-2024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340A404-0A63-449F-AD26-D50C3363947F}" type="slidenum">
              <a:rPr lang="nl-NL" smtClean="0"/>
              <a:t>‹nr.›</a:t>
            </a:fld>
            <a:endParaRPr lang="nl-NL"/>
          </a:p>
        </p:txBody>
      </p:sp>
    </p:spTree>
    <p:extLst>
      <p:ext uri="{BB962C8B-B14F-4D97-AF65-F5344CB8AC3E}">
        <p14:creationId xmlns:p14="http://schemas.microsoft.com/office/powerpoint/2010/main" val="4029046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84000" t="73000" r="1000" b="1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0C6DB-1E7C-4C01-8471-8F1A68FA26CC}" type="datetimeFigureOut">
              <a:rPr lang="nl-NL" smtClean="0"/>
              <a:t>11-06-2024</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0A404-0A63-449F-AD26-D50C3363947F}" type="slidenum">
              <a:rPr lang="nl-NL" smtClean="0"/>
              <a:t>‹nr.›</a:t>
            </a:fld>
            <a:endParaRPr lang="nl-NL"/>
          </a:p>
        </p:txBody>
      </p:sp>
    </p:spTree>
    <p:extLst>
      <p:ext uri="{BB962C8B-B14F-4D97-AF65-F5344CB8AC3E}">
        <p14:creationId xmlns:p14="http://schemas.microsoft.com/office/powerpoint/2010/main" val="282521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cid:4938FEBA-AE3C-4414-ADB1-2904D1E1CD12"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cid:EC861BD2-BC45-4F01-A52E-66AFC84E4E2B" TargetMode="External"/><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cid:4938FEBA-AE3C-4414-ADB1-2904D1E1CD12"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cid:2B5F3E25-143E-488A-B5ED-215606BC615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p:cNvSpPr>
            <a:spLocks noGrp="1"/>
          </p:cNvSpPr>
          <p:nvPr>
            <p:ph type="ctrTitle"/>
          </p:nvPr>
        </p:nvSpPr>
        <p:spPr>
          <a:xfrm>
            <a:off x="892818" y="1370171"/>
            <a:ext cx="5085580" cy="2387600"/>
          </a:xfrm>
        </p:spPr>
        <p:txBody>
          <a:bodyPr>
            <a:normAutofit/>
          </a:bodyPr>
          <a:lstStyle/>
          <a:p>
            <a:pPr algn="l"/>
            <a:r>
              <a:rPr lang="nl-NL" sz="5000" dirty="0">
                <a:solidFill>
                  <a:schemeClr val="bg1"/>
                </a:solidFill>
              </a:rPr>
              <a:t>Hanneke van Noort</a:t>
            </a:r>
          </a:p>
        </p:txBody>
      </p:sp>
      <p:sp>
        <p:nvSpPr>
          <p:cNvPr id="3" name="Ondertitel 2"/>
          <p:cNvSpPr>
            <a:spLocks noGrp="1"/>
          </p:cNvSpPr>
          <p:nvPr>
            <p:ph type="subTitle" idx="1"/>
          </p:nvPr>
        </p:nvSpPr>
        <p:spPr>
          <a:xfrm>
            <a:off x="892818" y="3849845"/>
            <a:ext cx="5085580" cy="1881751"/>
          </a:xfrm>
        </p:spPr>
        <p:txBody>
          <a:bodyPr>
            <a:normAutofit/>
          </a:bodyPr>
          <a:lstStyle/>
          <a:p>
            <a:pPr algn="l"/>
            <a:r>
              <a:rPr lang="nl-NL" dirty="0">
                <a:solidFill>
                  <a:schemeClr val="bg1"/>
                </a:solidFill>
              </a:rPr>
              <a:t>Samenwerking onderwijs en jeugdhulp</a:t>
            </a:r>
          </a:p>
          <a:p>
            <a:pPr algn="l"/>
            <a:endParaRPr lang="nl-NL" dirty="0">
              <a:solidFill>
                <a:schemeClr val="bg1"/>
              </a:solidFill>
            </a:endParaRPr>
          </a:p>
        </p:txBody>
      </p:sp>
      <p:sp>
        <p:nvSpPr>
          <p:cNvPr id="14" name="Oval 1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84E748FF-7A6E-F441-8637-29C42EEB8906}"/>
              </a:ext>
            </a:extLst>
          </p:cNvPr>
          <p:cNvPicPr>
            <a:picLocks noChangeAspect="1"/>
          </p:cNvPicPr>
          <p:nvPr/>
        </p:nvPicPr>
        <p:blipFill rotWithShape="1">
          <a:blip r:embed="rId3">
            <a:extLst>
              <a:ext uri="{28A0092B-C50C-407E-A947-70E740481C1C}">
                <a14:useLocalDpi xmlns:a14="http://schemas.microsoft.com/office/drawing/2010/main" val="0"/>
              </a:ext>
            </a:extLst>
          </a:blip>
          <a:srcRect r="2" b="2"/>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16" name="Rectangle 15">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4" descr="Afbeelding met tekst, diagram, tekening, tekenfilm&#10;&#10;Automatisch gegenereerde beschrijving">
            <a:extLst>
              <a:ext uri="{FF2B5EF4-FFF2-40B4-BE49-F238E27FC236}">
                <a16:creationId xmlns:a16="http://schemas.microsoft.com/office/drawing/2014/main" id="{1F1F69A0-329C-FBE6-2D46-B2571339C7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9428" y="1825625"/>
            <a:ext cx="9153144" cy="4351338"/>
          </a:xfrm>
          <a:prstGeom prst="rect">
            <a:avLst/>
          </a:prstGeom>
        </p:spPr>
      </p:pic>
    </p:spTree>
    <p:extLst>
      <p:ext uri="{BB962C8B-B14F-4D97-AF65-F5344CB8AC3E}">
        <p14:creationId xmlns:p14="http://schemas.microsoft.com/office/powerpoint/2010/main" val="731279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DB325EDE-4A37-5DE3-5332-F4F244C5F97D}"/>
              </a:ext>
            </a:extLst>
          </p:cNvPr>
          <p:cNvGrpSpPr/>
          <p:nvPr/>
        </p:nvGrpSpPr>
        <p:grpSpPr>
          <a:xfrm>
            <a:off x="88931" y="0"/>
            <a:ext cx="12103069" cy="7089913"/>
            <a:chOff x="88931" y="0"/>
            <a:chExt cx="11711171" cy="6857999"/>
          </a:xfrm>
        </p:grpSpPr>
        <p:pic>
          <p:nvPicPr>
            <p:cNvPr id="2" name="4938FEBA-AE3C-4414-ADB1-2904D1E1CD12">
              <a:extLst>
                <a:ext uri="{FF2B5EF4-FFF2-40B4-BE49-F238E27FC236}">
                  <a16:creationId xmlns:a16="http://schemas.microsoft.com/office/drawing/2014/main" id="{DB1EE98F-D289-B4F0-3B95-41B2F6F53996}"/>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8931" y="0"/>
              <a:ext cx="11711171" cy="6857999"/>
            </a:xfrm>
            <a:prstGeom prst="rect">
              <a:avLst/>
            </a:prstGeom>
            <a:noFill/>
            <a:ln>
              <a:noFill/>
            </a:ln>
          </p:spPr>
        </p:pic>
        <p:sp>
          <p:nvSpPr>
            <p:cNvPr id="10" name="Tekstvak 9">
              <a:extLst>
                <a:ext uri="{FF2B5EF4-FFF2-40B4-BE49-F238E27FC236}">
                  <a16:creationId xmlns:a16="http://schemas.microsoft.com/office/drawing/2014/main" id="{A966725A-8AEA-3592-138A-1BA0F3E4B508}"/>
                </a:ext>
              </a:extLst>
            </p:cNvPr>
            <p:cNvSpPr txBox="1"/>
            <p:nvPr/>
          </p:nvSpPr>
          <p:spPr>
            <a:xfrm>
              <a:off x="1049964" y="341646"/>
              <a:ext cx="6097772" cy="246221"/>
            </a:xfrm>
            <a:prstGeom prst="rect">
              <a:avLst/>
            </a:prstGeom>
            <a:noFill/>
          </p:spPr>
          <p:txBody>
            <a:bodyPr wrap="square">
              <a:spAutoFit/>
            </a:bodyPr>
            <a:lstStyle/>
            <a:p>
              <a:r>
                <a:rPr lang="nl-NL" sz="1000" b="1" dirty="0">
                  <a:latin typeface="Bierstadt" panose="020B0004020202020204" pitchFamily="34" charset="0"/>
                </a:rPr>
                <a:t>Jeugdzorg</a:t>
              </a:r>
            </a:p>
          </p:txBody>
        </p:sp>
        <p:sp>
          <p:nvSpPr>
            <p:cNvPr id="14" name="Tekstvak 13">
              <a:extLst>
                <a:ext uri="{FF2B5EF4-FFF2-40B4-BE49-F238E27FC236}">
                  <a16:creationId xmlns:a16="http://schemas.microsoft.com/office/drawing/2014/main" id="{A7DFF9BE-88E3-8C17-5DC3-6BF47B5CD9A8}"/>
                </a:ext>
              </a:extLst>
            </p:cNvPr>
            <p:cNvSpPr txBox="1"/>
            <p:nvPr/>
          </p:nvSpPr>
          <p:spPr>
            <a:xfrm>
              <a:off x="1049964" y="725822"/>
              <a:ext cx="6097772" cy="246221"/>
            </a:xfrm>
            <a:prstGeom prst="rect">
              <a:avLst/>
            </a:prstGeom>
            <a:noFill/>
          </p:spPr>
          <p:txBody>
            <a:bodyPr wrap="square">
              <a:spAutoFit/>
            </a:bodyPr>
            <a:lstStyle/>
            <a:p>
              <a:r>
                <a:rPr lang="nl-NL" sz="1000" b="1" dirty="0">
                  <a:latin typeface="Bierstadt" panose="020B0004020202020204" pitchFamily="34" charset="0"/>
                </a:rPr>
                <a:t>School</a:t>
              </a:r>
            </a:p>
          </p:txBody>
        </p:sp>
        <p:sp>
          <p:nvSpPr>
            <p:cNvPr id="16" name="Tekstvak 15">
              <a:extLst>
                <a:ext uri="{FF2B5EF4-FFF2-40B4-BE49-F238E27FC236}">
                  <a16:creationId xmlns:a16="http://schemas.microsoft.com/office/drawing/2014/main" id="{5ACCC18B-9E7F-9FCA-90CF-05FCA8C55826}"/>
                </a:ext>
              </a:extLst>
            </p:cNvPr>
            <p:cNvSpPr txBox="1"/>
            <p:nvPr/>
          </p:nvSpPr>
          <p:spPr>
            <a:xfrm>
              <a:off x="2285488" y="999650"/>
              <a:ext cx="6097772" cy="246221"/>
            </a:xfrm>
            <a:prstGeom prst="rect">
              <a:avLst/>
            </a:prstGeom>
            <a:noFill/>
          </p:spPr>
          <p:txBody>
            <a:bodyPr wrap="square">
              <a:spAutoFit/>
            </a:bodyPr>
            <a:lstStyle/>
            <a:p>
              <a:r>
                <a:rPr lang="nl-NL" sz="1000" b="1" dirty="0">
                  <a:latin typeface="Bierstadt" panose="020B0004020202020204" pitchFamily="34" charset="0"/>
                </a:rPr>
                <a:t>Schoolbestuur</a:t>
              </a:r>
            </a:p>
          </p:txBody>
        </p:sp>
        <p:sp>
          <p:nvSpPr>
            <p:cNvPr id="18" name="Tekstvak 17">
              <a:extLst>
                <a:ext uri="{FF2B5EF4-FFF2-40B4-BE49-F238E27FC236}">
                  <a16:creationId xmlns:a16="http://schemas.microsoft.com/office/drawing/2014/main" id="{EF7C3DD3-7763-C4DC-982A-F59000AA0007}"/>
                </a:ext>
              </a:extLst>
            </p:cNvPr>
            <p:cNvSpPr txBox="1"/>
            <p:nvPr/>
          </p:nvSpPr>
          <p:spPr>
            <a:xfrm>
              <a:off x="2288658" y="499825"/>
              <a:ext cx="6094602" cy="246221"/>
            </a:xfrm>
            <a:prstGeom prst="rect">
              <a:avLst/>
            </a:prstGeom>
            <a:noFill/>
          </p:spPr>
          <p:txBody>
            <a:bodyPr wrap="square">
              <a:spAutoFit/>
            </a:bodyPr>
            <a:lstStyle/>
            <a:p>
              <a:r>
                <a:rPr lang="nl-NL" sz="1000" b="1" dirty="0">
                  <a:latin typeface="Bierstadt" panose="020B0004020202020204" pitchFamily="34" charset="0"/>
                </a:rPr>
                <a:t>Gemeente</a:t>
              </a:r>
            </a:p>
          </p:txBody>
        </p:sp>
        <p:sp>
          <p:nvSpPr>
            <p:cNvPr id="3" name="Tekstvak 2">
              <a:extLst>
                <a:ext uri="{FF2B5EF4-FFF2-40B4-BE49-F238E27FC236}">
                  <a16:creationId xmlns:a16="http://schemas.microsoft.com/office/drawing/2014/main" id="{7AD7B85F-85DE-A02D-7934-11841AEBC3DF}"/>
                </a:ext>
              </a:extLst>
            </p:cNvPr>
            <p:cNvSpPr txBox="1"/>
            <p:nvPr/>
          </p:nvSpPr>
          <p:spPr>
            <a:xfrm>
              <a:off x="1049964" y="1122760"/>
              <a:ext cx="986167" cy="246221"/>
            </a:xfrm>
            <a:prstGeom prst="rect">
              <a:avLst/>
            </a:prstGeom>
            <a:noFill/>
          </p:spPr>
          <p:txBody>
            <a:bodyPr wrap="none" rtlCol="0">
              <a:spAutoFit/>
            </a:bodyPr>
            <a:lstStyle/>
            <a:p>
              <a:r>
                <a:rPr lang="nl-NL" sz="1000" b="1" dirty="0">
                  <a:latin typeface="Bierstadt" panose="020B0004020202020204" pitchFamily="34" charset="0"/>
                </a:rPr>
                <a:t>Zorginstelling</a:t>
              </a:r>
            </a:p>
          </p:txBody>
        </p:sp>
      </p:grpSp>
    </p:spTree>
    <p:extLst>
      <p:ext uri="{BB962C8B-B14F-4D97-AF65-F5344CB8AC3E}">
        <p14:creationId xmlns:p14="http://schemas.microsoft.com/office/powerpoint/2010/main" val="225314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Tijdelijke aanduiding voor inhoud 4" descr="Afbeelding met tekst, schermopname, Rechthoek, Lettertype&#10;&#10;Automatisch gegenereerde beschrijving">
            <a:extLst>
              <a:ext uri="{FF2B5EF4-FFF2-40B4-BE49-F238E27FC236}">
                <a16:creationId xmlns:a16="http://schemas.microsoft.com/office/drawing/2014/main" id="{1436F45D-463F-94EA-9E91-0DBEDC6FBE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0853" y="1825625"/>
            <a:ext cx="7530294" cy="4351338"/>
          </a:xfrm>
        </p:spPr>
      </p:pic>
    </p:spTree>
    <p:extLst>
      <p:ext uri="{BB962C8B-B14F-4D97-AF65-F5344CB8AC3E}">
        <p14:creationId xmlns:p14="http://schemas.microsoft.com/office/powerpoint/2010/main" val="716126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49A44F-0B7B-C527-F371-C8A1A02AD6ED}"/>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AA7941A6-83B4-E3C3-A51B-2F531A6F05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29" y="-23698"/>
            <a:ext cx="11963358" cy="6889468"/>
          </a:xfrm>
        </p:spPr>
      </p:pic>
    </p:spTree>
    <p:extLst>
      <p:ext uri="{BB962C8B-B14F-4D97-AF65-F5344CB8AC3E}">
        <p14:creationId xmlns:p14="http://schemas.microsoft.com/office/powerpoint/2010/main" val="2925104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66C7FCB-EFAF-1140-BE76-86E3300801B0}"/>
              </a:ext>
            </a:extLst>
          </p:cNvPr>
          <p:cNvSpPr>
            <a:spLocks noGrp="1"/>
          </p:cNvSpPr>
          <p:nvPr>
            <p:ph type="title"/>
          </p:nvPr>
        </p:nvSpPr>
        <p:spPr>
          <a:xfrm>
            <a:off x="686834" y="1153572"/>
            <a:ext cx="3200400" cy="4461163"/>
          </a:xfrm>
        </p:spPr>
        <p:txBody>
          <a:bodyPr>
            <a:normAutofit/>
          </a:bodyPr>
          <a:lstStyle/>
          <a:p>
            <a:r>
              <a:rPr lang="nl-NL" sz="5000" dirty="0">
                <a:solidFill>
                  <a:srgbClr val="FFFFFF"/>
                </a:solidFill>
              </a:rPr>
              <a:t>Onderwijs in Nederland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95E789CE-586C-204B-873A-DA2152867FE3}"/>
              </a:ext>
            </a:extLst>
          </p:cNvPr>
          <p:cNvSpPr>
            <a:spLocks noGrp="1"/>
          </p:cNvSpPr>
          <p:nvPr>
            <p:ph idx="1"/>
          </p:nvPr>
        </p:nvSpPr>
        <p:spPr>
          <a:xfrm>
            <a:off x="4447308" y="591344"/>
            <a:ext cx="6906491" cy="5585619"/>
          </a:xfrm>
        </p:spPr>
        <p:txBody>
          <a:bodyPr anchor="ctr">
            <a:normAutofit/>
          </a:bodyPr>
          <a:lstStyle/>
          <a:p>
            <a:r>
              <a:rPr lang="nl-NL" sz="2400" dirty="0">
                <a:latin typeface="+mj-lt"/>
              </a:rPr>
              <a:t>Zorgdragen voor een ononderbroken ontwikkeling (WVO, artikel 17,24, 26)</a:t>
            </a:r>
          </a:p>
          <a:p>
            <a:r>
              <a:rPr lang="nl-NL" sz="2400" dirty="0">
                <a:latin typeface="+mj-lt"/>
              </a:rPr>
              <a:t>Waarbij</a:t>
            </a:r>
            <a:r>
              <a:rPr lang="nl-NL" sz="2400" u="sng" dirty="0">
                <a:latin typeface="+mj-lt"/>
              </a:rPr>
              <a:t> derden </a:t>
            </a:r>
            <a:r>
              <a:rPr lang="nl-NL" sz="2400" dirty="0">
                <a:latin typeface="+mj-lt"/>
              </a:rPr>
              <a:t>worden betrokken</a:t>
            </a:r>
          </a:p>
          <a:p>
            <a:r>
              <a:rPr lang="nl-NL" sz="2400" dirty="0">
                <a:latin typeface="+mj-lt"/>
              </a:rPr>
              <a:t>Gericht op cito-normen en/of uitstroomprofiel….</a:t>
            </a:r>
          </a:p>
          <a:p>
            <a:r>
              <a:rPr lang="nl-NL" sz="2400" dirty="0">
                <a:latin typeface="+mj-lt"/>
              </a:rPr>
              <a:t>Gedurende x uur per jaar</a:t>
            </a:r>
          </a:p>
          <a:p>
            <a:endParaRPr lang="nl-NL" dirty="0"/>
          </a:p>
        </p:txBody>
      </p:sp>
    </p:spTree>
    <p:extLst>
      <p:ext uri="{BB962C8B-B14F-4D97-AF65-F5344CB8AC3E}">
        <p14:creationId xmlns:p14="http://schemas.microsoft.com/office/powerpoint/2010/main" val="1079715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E6AD447-78B2-EBA0-ADAE-3388507C52B8}"/>
              </a:ext>
            </a:extLst>
          </p:cNvPr>
          <p:cNvSpPr>
            <a:spLocks noGrp="1"/>
          </p:cNvSpPr>
          <p:nvPr>
            <p:ph type="title"/>
          </p:nvPr>
        </p:nvSpPr>
        <p:spPr>
          <a:xfrm>
            <a:off x="686834" y="1153572"/>
            <a:ext cx="3200400" cy="4461163"/>
          </a:xfrm>
        </p:spPr>
        <p:txBody>
          <a:bodyPr>
            <a:normAutofit/>
          </a:bodyPr>
          <a:lstStyle/>
          <a:p>
            <a:r>
              <a:rPr lang="nl-NL" sz="5000" dirty="0">
                <a:solidFill>
                  <a:srgbClr val="FFFFFF"/>
                </a:solidFill>
              </a:rPr>
              <a:t>De jeugdwet (artikel 2)</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78982AF0-F25F-2D38-E358-46AA9AF03B4B}"/>
              </a:ext>
            </a:extLst>
          </p:cNvPr>
          <p:cNvSpPr>
            <a:spLocks noGrp="1"/>
          </p:cNvSpPr>
          <p:nvPr>
            <p:ph idx="1"/>
          </p:nvPr>
        </p:nvSpPr>
        <p:spPr>
          <a:xfrm>
            <a:off x="4447308" y="591344"/>
            <a:ext cx="6906491" cy="5585619"/>
          </a:xfrm>
        </p:spPr>
        <p:txBody>
          <a:bodyPr anchor="ctr">
            <a:normAutofit/>
          </a:bodyPr>
          <a:lstStyle/>
          <a:p>
            <a:r>
              <a:rPr lang="nl-NL" sz="2400" dirty="0"/>
              <a:t>Voorkomen en signaleren</a:t>
            </a:r>
          </a:p>
          <a:p>
            <a:r>
              <a:rPr lang="nl-NL" sz="2400" dirty="0"/>
              <a:t>Een bijdrage leveren aan het pedagogisch klimaat</a:t>
            </a:r>
          </a:p>
          <a:p>
            <a:r>
              <a:rPr lang="nl-NL" sz="2400" dirty="0"/>
              <a:t>Ondersteunen bij opvoeding</a:t>
            </a:r>
          </a:p>
          <a:p>
            <a:r>
              <a:rPr lang="nl-NL" sz="2400" dirty="0"/>
              <a:t>Versterken vaardigheden jeugdigen </a:t>
            </a:r>
          </a:p>
          <a:p>
            <a:endParaRPr lang="nl-NL" dirty="0"/>
          </a:p>
        </p:txBody>
      </p:sp>
    </p:spTree>
    <p:extLst>
      <p:ext uri="{BB962C8B-B14F-4D97-AF65-F5344CB8AC3E}">
        <p14:creationId xmlns:p14="http://schemas.microsoft.com/office/powerpoint/2010/main" val="3664733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2">
            <a:extLst>
              <a:ext uri="{FF2B5EF4-FFF2-40B4-BE49-F238E27FC236}">
                <a16:creationId xmlns:a16="http://schemas.microsoft.com/office/drawing/2014/main" id="{E842A128-6478-D26D-100C-3F7D76339D91}"/>
              </a:ext>
            </a:extLst>
          </p:cNvPr>
          <p:cNvGraphicFramePr>
            <a:graphicFrameLocks noGrp="1"/>
          </p:cNvGraphicFramePr>
          <p:nvPr>
            <p:ph idx="1"/>
            <p:extLst>
              <p:ext uri="{D42A27DB-BD31-4B8C-83A1-F6EECF244321}">
                <p14:modId xmlns:p14="http://schemas.microsoft.com/office/powerpoint/2010/main" val="1516737672"/>
              </p:ext>
            </p:extLst>
          </p:nvPr>
        </p:nvGraphicFramePr>
        <p:xfrm>
          <a:off x="218363" y="300251"/>
          <a:ext cx="11627273" cy="4462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vak 1">
            <a:extLst>
              <a:ext uri="{FF2B5EF4-FFF2-40B4-BE49-F238E27FC236}">
                <a16:creationId xmlns:a16="http://schemas.microsoft.com/office/drawing/2014/main" id="{74A40833-0F0B-C930-6999-74C81B595688}"/>
              </a:ext>
            </a:extLst>
          </p:cNvPr>
          <p:cNvSpPr txBox="1"/>
          <p:nvPr/>
        </p:nvSpPr>
        <p:spPr>
          <a:xfrm>
            <a:off x="4193275" y="5488421"/>
            <a:ext cx="5497982" cy="369332"/>
          </a:xfrm>
          <a:prstGeom prst="rect">
            <a:avLst/>
          </a:prstGeom>
          <a:noFill/>
        </p:spPr>
        <p:txBody>
          <a:bodyPr wrap="square" rtlCol="0">
            <a:spAutoFit/>
          </a:bodyPr>
          <a:lstStyle/>
          <a:p>
            <a:pPr lvl="0">
              <a:lnSpc>
                <a:spcPct val="100000"/>
              </a:lnSpc>
            </a:pPr>
            <a:r>
              <a:rPr lang="nl-NL" sz="1800" dirty="0"/>
              <a:t>Effectieve planvorming (1 kind, 1 plan/persoonlijk plan)</a:t>
            </a:r>
            <a:endParaRPr lang="en-US" sz="1800" dirty="0"/>
          </a:p>
        </p:txBody>
      </p:sp>
      <p:pic>
        <p:nvPicPr>
          <p:cNvPr id="5" name="Graphic 4" descr="Controlelijst met effen opvulling">
            <a:extLst>
              <a:ext uri="{FF2B5EF4-FFF2-40B4-BE49-F238E27FC236}">
                <a16:creationId xmlns:a16="http://schemas.microsoft.com/office/drawing/2014/main" id="{A8B952F1-A643-81C5-83D2-50D6BEE620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41072" y="5215887"/>
            <a:ext cx="914400" cy="914400"/>
          </a:xfrm>
          <a:prstGeom prst="rect">
            <a:avLst/>
          </a:prstGeom>
        </p:spPr>
      </p:pic>
    </p:spTree>
    <p:extLst>
      <p:ext uri="{BB962C8B-B14F-4D97-AF65-F5344CB8AC3E}">
        <p14:creationId xmlns:p14="http://schemas.microsoft.com/office/powerpoint/2010/main" val="362326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p:cNvSpPr>
            <a:spLocks noGrp="1"/>
          </p:cNvSpPr>
          <p:nvPr>
            <p:ph type="ctrTitle"/>
          </p:nvPr>
        </p:nvSpPr>
        <p:spPr>
          <a:xfrm>
            <a:off x="4038600" y="1939159"/>
            <a:ext cx="7644627" cy="2751086"/>
          </a:xfrm>
        </p:spPr>
        <p:txBody>
          <a:bodyPr>
            <a:normAutofit/>
          </a:bodyPr>
          <a:lstStyle/>
          <a:p>
            <a:pPr algn="r"/>
            <a:r>
              <a:rPr lang="nl-NL" sz="4400" dirty="0"/>
              <a:t>1 kind, 1 plan/plan ‘big 5’</a:t>
            </a:r>
            <a:br>
              <a:rPr lang="nl-NL" sz="4400" dirty="0"/>
            </a:br>
            <a:endParaRPr lang="nl-NL" sz="4200" dirty="0"/>
          </a:p>
        </p:txBody>
      </p:sp>
      <p:sp>
        <p:nvSpPr>
          <p:cNvPr id="3" name="Ondertitel 2"/>
          <p:cNvSpPr>
            <a:spLocks noGrp="1"/>
          </p:cNvSpPr>
          <p:nvPr>
            <p:ph type="subTitle" idx="1"/>
          </p:nvPr>
        </p:nvSpPr>
        <p:spPr>
          <a:xfrm>
            <a:off x="4038600" y="4782320"/>
            <a:ext cx="7644627" cy="1329443"/>
          </a:xfrm>
        </p:spPr>
        <p:txBody>
          <a:bodyPr>
            <a:normAutofit/>
          </a:bodyPr>
          <a:lstStyle/>
          <a:p>
            <a:pPr algn="r"/>
            <a:endParaRPr lang="nl-NL" dirty="0"/>
          </a:p>
        </p:txBody>
      </p:sp>
      <p:pic>
        <p:nvPicPr>
          <p:cNvPr id="5" name="Graphic 4" descr="Controlelijst met effen opvulling">
            <a:extLst>
              <a:ext uri="{FF2B5EF4-FFF2-40B4-BE49-F238E27FC236}">
                <a16:creationId xmlns:a16="http://schemas.microsoft.com/office/drawing/2014/main" id="{DAA1AE01-0A35-DECF-A133-CEEB5A4F6F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2276" y="3996041"/>
            <a:ext cx="914400" cy="914400"/>
          </a:xfrm>
          <a:prstGeom prst="rect">
            <a:avLst/>
          </a:prstGeom>
        </p:spPr>
      </p:pic>
    </p:spTree>
    <p:extLst>
      <p:ext uri="{BB962C8B-B14F-4D97-AF65-F5344CB8AC3E}">
        <p14:creationId xmlns:p14="http://schemas.microsoft.com/office/powerpoint/2010/main" val="186882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van kettingschakeling">
            <a:extLst>
              <a:ext uri="{FF2B5EF4-FFF2-40B4-BE49-F238E27FC236}">
                <a16:creationId xmlns:a16="http://schemas.microsoft.com/office/drawing/2014/main" id="{3C9C8B1F-7AA0-4345-8F15-2DE6A2FB3DE1}"/>
              </a:ext>
            </a:extLst>
          </p:cNvPr>
          <p:cNvPicPr>
            <a:picLocks noChangeAspect="1"/>
          </p:cNvPicPr>
          <p:nvPr/>
        </p:nvPicPr>
        <p:blipFill rotWithShape="1">
          <a:blip r:embed="rId3"/>
          <a:srcRect t="1720" b="14010"/>
          <a:stretch/>
        </p:blipFill>
        <p:spPr>
          <a:xfrm>
            <a:off x="-3047" y="10"/>
            <a:ext cx="12191999" cy="6857990"/>
          </a:xfrm>
          <a:prstGeom prst="rect">
            <a:avLst/>
          </a:prstGeom>
        </p:spPr>
      </p:pic>
      <p:sp>
        <p:nvSpPr>
          <p:cNvPr id="2" name="Titel 1">
            <a:extLst>
              <a:ext uri="{FF2B5EF4-FFF2-40B4-BE49-F238E27FC236}">
                <a16:creationId xmlns:a16="http://schemas.microsoft.com/office/drawing/2014/main" id="{3B7EC325-7D98-B751-9972-7ACD85FB75B0}"/>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endParaRPr lang="en-US" sz="5200" dirty="0">
              <a:solidFill>
                <a:srgbClr val="FFFFFF"/>
              </a:solidFill>
            </a:endParaRPr>
          </a:p>
        </p:txBody>
      </p:sp>
    </p:spTree>
    <p:extLst>
      <p:ext uri="{BB962C8B-B14F-4D97-AF65-F5344CB8AC3E}">
        <p14:creationId xmlns:p14="http://schemas.microsoft.com/office/powerpoint/2010/main" val="367129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kstvak 11"/>
          <p:cNvSpPr txBox="1"/>
          <p:nvPr/>
        </p:nvSpPr>
        <p:spPr>
          <a:xfrm>
            <a:off x="9969388" y="216164"/>
            <a:ext cx="1765804" cy="369332"/>
          </a:xfrm>
          <a:prstGeom prst="rect">
            <a:avLst/>
          </a:prstGeom>
          <a:noFill/>
        </p:spPr>
        <p:txBody>
          <a:bodyPr wrap="square" rtlCol="0">
            <a:spAutoFit/>
          </a:bodyPr>
          <a:lstStyle/>
          <a:p>
            <a:r>
              <a:rPr lang="nl-NL" b="1" dirty="0">
                <a:solidFill>
                  <a:schemeClr val="bg1"/>
                </a:solidFill>
              </a:rPr>
              <a:t>School/wijk</a:t>
            </a:r>
          </a:p>
        </p:txBody>
      </p:sp>
      <p:graphicFrame>
        <p:nvGraphicFramePr>
          <p:cNvPr id="14" name="Diagram 13"/>
          <p:cNvGraphicFramePr/>
          <p:nvPr/>
        </p:nvGraphicFramePr>
        <p:xfrm>
          <a:off x="2818356" y="2179529"/>
          <a:ext cx="3947277" cy="4408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Diagram 16"/>
          <p:cNvGraphicFramePr/>
          <p:nvPr/>
        </p:nvGraphicFramePr>
        <p:xfrm>
          <a:off x="4910832" y="701189"/>
          <a:ext cx="3709601" cy="3867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Gekromde PIJL-LINKS 1"/>
          <p:cNvSpPr/>
          <p:nvPr/>
        </p:nvSpPr>
        <p:spPr>
          <a:xfrm rot="13616366">
            <a:off x="5503813" y="2758932"/>
            <a:ext cx="338202" cy="951978"/>
          </a:xfrm>
          <a:prstGeom prst="curved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 name="Tekstvak 2">
            <a:extLst>
              <a:ext uri="{FF2B5EF4-FFF2-40B4-BE49-F238E27FC236}">
                <a16:creationId xmlns:a16="http://schemas.microsoft.com/office/drawing/2014/main" id="{106ABCA4-451D-4D49-8FB1-3FBC45AFD8B3}"/>
              </a:ext>
            </a:extLst>
          </p:cNvPr>
          <p:cNvSpPr txBox="1"/>
          <p:nvPr/>
        </p:nvSpPr>
        <p:spPr>
          <a:xfrm>
            <a:off x="793214" y="585496"/>
            <a:ext cx="3966073" cy="523220"/>
          </a:xfrm>
          <a:prstGeom prst="rect">
            <a:avLst/>
          </a:prstGeom>
          <a:noFill/>
        </p:spPr>
        <p:txBody>
          <a:bodyPr wrap="square" rtlCol="0">
            <a:spAutoFit/>
          </a:bodyPr>
          <a:lstStyle/>
          <a:p>
            <a:r>
              <a:rPr lang="nl-NL" sz="2800" dirty="0"/>
              <a:t>Ketenmodel</a:t>
            </a:r>
          </a:p>
        </p:txBody>
      </p:sp>
      <p:sp>
        <p:nvSpPr>
          <p:cNvPr id="9" name="Gekromde PIJL-LINKS 1">
            <a:extLst>
              <a:ext uri="{FF2B5EF4-FFF2-40B4-BE49-F238E27FC236}">
                <a16:creationId xmlns:a16="http://schemas.microsoft.com/office/drawing/2014/main" id="{0397B576-3B8C-3342-8B18-EA285AE9BF9F}"/>
              </a:ext>
            </a:extLst>
          </p:cNvPr>
          <p:cNvSpPr/>
          <p:nvPr/>
        </p:nvSpPr>
        <p:spPr>
          <a:xfrm rot="1974058">
            <a:off x="5863484" y="3070830"/>
            <a:ext cx="338202" cy="951978"/>
          </a:xfrm>
          <a:prstGeom prst="curvedLef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76367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wee telefoons die met elkaar praten">
            <a:extLst>
              <a:ext uri="{FF2B5EF4-FFF2-40B4-BE49-F238E27FC236}">
                <a16:creationId xmlns:a16="http://schemas.microsoft.com/office/drawing/2014/main" id="{AAA4E51C-4D3C-5DC3-D440-BB258A302C77}"/>
              </a:ext>
            </a:extLst>
          </p:cNvPr>
          <p:cNvPicPr>
            <a:picLocks noChangeAspect="1"/>
          </p:cNvPicPr>
          <p:nvPr/>
        </p:nvPicPr>
        <p:blipFill rotWithShape="1">
          <a:blip r:embed="rId3"/>
          <a:srcRect t="4083" b="39734"/>
          <a:stretch/>
        </p:blipFill>
        <p:spPr>
          <a:xfrm>
            <a:off x="20" y="10"/>
            <a:ext cx="12191979" cy="5137387"/>
          </a:xfrm>
          <a:prstGeom prst="rect">
            <a:avLst/>
          </a:prstGeom>
          <a:effectLst>
            <a:outerShdw blurRad="190500" dist="63500" dir="5400000" sx="98000" sy="98000" algn="t" rotWithShape="0">
              <a:prstClr val="black">
                <a:alpha val="40000"/>
              </a:prstClr>
            </a:outerShdw>
          </a:effectLst>
        </p:spPr>
      </p:pic>
    </p:spTree>
    <p:extLst>
      <p:ext uri="{BB962C8B-B14F-4D97-AF65-F5344CB8AC3E}">
        <p14:creationId xmlns:p14="http://schemas.microsoft.com/office/powerpoint/2010/main" val="2332564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89F622-573C-60B0-7719-BD4534033DFF}"/>
              </a:ext>
            </a:extLst>
          </p:cNvPr>
          <p:cNvSpPr>
            <a:spLocks noGrp="1"/>
          </p:cNvSpPr>
          <p:nvPr>
            <p:ph type="title"/>
          </p:nvPr>
        </p:nvSpPr>
        <p:spPr>
          <a:xfrm>
            <a:off x="686834" y="1153572"/>
            <a:ext cx="3200400" cy="4461163"/>
          </a:xfrm>
        </p:spPr>
        <p:txBody>
          <a:bodyPr>
            <a:normAutofit/>
          </a:bodyPr>
          <a:lstStyle/>
          <a:p>
            <a:r>
              <a:rPr lang="nl-NL">
                <a:solidFill>
                  <a:srgbClr val="FFFFFF"/>
                </a:solidFill>
              </a:rPr>
              <a:t>Dit werkt niet: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6DA84994-B4FD-487F-2872-98647397514A}"/>
              </a:ext>
            </a:extLst>
          </p:cNvPr>
          <p:cNvSpPr>
            <a:spLocks noGrp="1"/>
          </p:cNvSpPr>
          <p:nvPr>
            <p:ph idx="1"/>
          </p:nvPr>
        </p:nvSpPr>
        <p:spPr>
          <a:xfrm>
            <a:off x="4447308" y="591344"/>
            <a:ext cx="6906491" cy="5585619"/>
          </a:xfrm>
        </p:spPr>
        <p:txBody>
          <a:bodyPr anchor="ctr">
            <a:normAutofit/>
          </a:bodyPr>
          <a:lstStyle/>
          <a:p>
            <a:r>
              <a:rPr lang="nl-NL" dirty="0"/>
              <a:t>Ouders willen/kunnen geen hulpvraag stellen (ze verwachten iets van onderwijs)</a:t>
            </a:r>
          </a:p>
          <a:p>
            <a:r>
              <a:rPr lang="nl-NL" dirty="0"/>
              <a:t>Er is verwarring over de taak van onderwijs en jeugdhulp</a:t>
            </a:r>
          </a:p>
          <a:p>
            <a:r>
              <a:rPr lang="nl-NL" dirty="0"/>
              <a:t>Er zijn minimaal 2 gesprekken, 2 regisseurs en 2 plannen!</a:t>
            </a:r>
          </a:p>
          <a:p>
            <a:endParaRPr lang="nl-NL" dirty="0"/>
          </a:p>
        </p:txBody>
      </p:sp>
    </p:spTree>
    <p:extLst>
      <p:ext uri="{BB962C8B-B14F-4D97-AF65-F5344CB8AC3E}">
        <p14:creationId xmlns:p14="http://schemas.microsoft.com/office/powerpoint/2010/main" val="1927270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1DE78D-310A-61E3-FD61-F99C3886ABF2}"/>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3ABCD15E-B9CF-0EB1-6E86-FD658F9CF80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0779" y="225909"/>
            <a:ext cx="10515600" cy="3674806"/>
          </a:xfrm>
        </p:spPr>
      </p:pic>
    </p:spTree>
    <p:extLst>
      <p:ext uri="{BB962C8B-B14F-4D97-AF65-F5344CB8AC3E}">
        <p14:creationId xmlns:p14="http://schemas.microsoft.com/office/powerpoint/2010/main" val="427467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 schermopname, nummer, Lettertype&#10;&#10;Automatisch gegenereerde beschrijving">
            <a:extLst>
              <a:ext uri="{FF2B5EF4-FFF2-40B4-BE49-F238E27FC236}">
                <a16:creationId xmlns:a16="http://schemas.microsoft.com/office/drawing/2014/main" id="{E5860052-4F64-0C0A-94B3-F1C00E34CA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1511" y="1848678"/>
            <a:ext cx="8410911" cy="3617844"/>
          </a:xfrm>
        </p:spPr>
      </p:pic>
    </p:spTree>
    <p:extLst>
      <p:ext uri="{BB962C8B-B14F-4D97-AF65-F5344CB8AC3E}">
        <p14:creationId xmlns:p14="http://schemas.microsoft.com/office/powerpoint/2010/main" val="1783124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F1C33-1894-EDED-0092-1CA78593A9AF}"/>
            </a:ext>
          </a:extLst>
        </p:cNvPr>
        <p:cNvGrpSpPr/>
        <p:nvPr/>
      </p:nvGrpSpPr>
      <p:grpSpPr>
        <a:xfrm>
          <a:off x="0" y="0"/>
          <a:ext cx="0" cy="0"/>
          <a:chOff x="0" y="0"/>
          <a:chExt cx="0" cy="0"/>
        </a:xfrm>
      </p:grpSpPr>
      <p:grpSp>
        <p:nvGrpSpPr>
          <p:cNvPr id="15" name="Groep 14">
            <a:extLst>
              <a:ext uri="{FF2B5EF4-FFF2-40B4-BE49-F238E27FC236}">
                <a16:creationId xmlns:a16="http://schemas.microsoft.com/office/drawing/2014/main" id="{327B30C1-A790-85EC-C2E5-4D3E369621AC}"/>
              </a:ext>
            </a:extLst>
          </p:cNvPr>
          <p:cNvGrpSpPr/>
          <p:nvPr/>
        </p:nvGrpSpPr>
        <p:grpSpPr>
          <a:xfrm>
            <a:off x="1841532" y="1073425"/>
            <a:ext cx="9164920" cy="4711149"/>
            <a:chOff x="1513540" y="-715618"/>
            <a:chExt cx="9164920" cy="4711149"/>
          </a:xfrm>
        </p:grpSpPr>
        <p:grpSp>
          <p:nvGrpSpPr>
            <p:cNvPr id="14" name="Groep 13">
              <a:extLst>
                <a:ext uri="{FF2B5EF4-FFF2-40B4-BE49-F238E27FC236}">
                  <a16:creationId xmlns:a16="http://schemas.microsoft.com/office/drawing/2014/main" id="{033BFAF7-95A0-D6A1-D717-DDC3CF258CE5}"/>
                </a:ext>
              </a:extLst>
            </p:cNvPr>
            <p:cNvGrpSpPr/>
            <p:nvPr/>
          </p:nvGrpSpPr>
          <p:grpSpPr>
            <a:xfrm>
              <a:off x="1513540" y="-715618"/>
              <a:ext cx="9164920" cy="4711149"/>
              <a:chOff x="2084510" y="1610138"/>
              <a:chExt cx="9164920" cy="4711149"/>
            </a:xfrm>
          </p:grpSpPr>
          <p:pic>
            <p:nvPicPr>
              <p:cNvPr id="4" name="EC861BD2-BC45-4F01-A52E-66AFC84E4E2B">
                <a:extLst>
                  <a:ext uri="{FF2B5EF4-FFF2-40B4-BE49-F238E27FC236}">
                    <a16:creationId xmlns:a16="http://schemas.microsoft.com/office/drawing/2014/main" id="{6B111100-A2B8-7411-A133-9575CB6920AD}"/>
                  </a:ext>
                </a:extLst>
              </p:cNvPr>
              <p:cNvPicPr/>
              <p:nvPr/>
            </p:nvPicPr>
            <p:blipFill rotWithShape="1">
              <a:blip r:embed="rId2" r:link="rId3">
                <a:extLst>
                  <a:ext uri="{28A0092B-C50C-407E-A947-70E740481C1C}">
                    <a14:useLocalDpi xmlns:a14="http://schemas.microsoft.com/office/drawing/2010/main" val="0"/>
                  </a:ext>
                </a:extLst>
              </a:blip>
              <a:srcRect l="-1" t="22210" r="-7" b="12804"/>
              <a:stretch>
                <a:fillRect/>
              </a:stretch>
            </p:blipFill>
            <p:spPr bwMode="auto">
              <a:xfrm>
                <a:off x="2084510" y="1610138"/>
                <a:ext cx="8023586" cy="4711149"/>
              </a:xfrm>
              <a:prstGeom prst="rect">
                <a:avLst/>
              </a:prstGeom>
              <a:noFill/>
              <a:ln>
                <a:noFill/>
              </a:ln>
            </p:spPr>
          </p:pic>
          <p:sp>
            <p:nvSpPr>
              <p:cNvPr id="5" name="Tekstvak 4">
                <a:extLst>
                  <a:ext uri="{FF2B5EF4-FFF2-40B4-BE49-F238E27FC236}">
                    <a16:creationId xmlns:a16="http://schemas.microsoft.com/office/drawing/2014/main" id="{0B55C826-A5E2-AF36-0BAF-9427F28F7FC3}"/>
                  </a:ext>
                </a:extLst>
              </p:cNvPr>
              <p:cNvSpPr txBox="1"/>
              <p:nvPr/>
            </p:nvSpPr>
            <p:spPr>
              <a:xfrm>
                <a:off x="3269974" y="1908313"/>
                <a:ext cx="1103187" cy="369332"/>
              </a:xfrm>
              <a:prstGeom prst="rect">
                <a:avLst/>
              </a:prstGeom>
              <a:noFill/>
            </p:spPr>
            <p:txBody>
              <a:bodyPr wrap="none" rtlCol="0">
                <a:spAutoFit/>
              </a:bodyPr>
              <a:lstStyle/>
              <a:p>
                <a:r>
                  <a:rPr lang="nl-NL" dirty="0"/>
                  <a:t>          OPP</a:t>
                </a:r>
              </a:p>
            </p:txBody>
          </p:sp>
          <p:sp>
            <p:nvSpPr>
              <p:cNvPr id="6" name="Tekstvak 5">
                <a:extLst>
                  <a:ext uri="{FF2B5EF4-FFF2-40B4-BE49-F238E27FC236}">
                    <a16:creationId xmlns:a16="http://schemas.microsoft.com/office/drawing/2014/main" id="{1C17494C-E889-F529-F1E6-5411B6B16C70}"/>
                  </a:ext>
                </a:extLst>
              </p:cNvPr>
              <p:cNvSpPr txBox="1"/>
              <p:nvPr/>
            </p:nvSpPr>
            <p:spPr>
              <a:xfrm>
                <a:off x="7496006" y="1908313"/>
                <a:ext cx="2335695" cy="369332"/>
              </a:xfrm>
              <a:prstGeom prst="rect">
                <a:avLst/>
              </a:prstGeom>
              <a:noFill/>
            </p:spPr>
            <p:txBody>
              <a:bodyPr wrap="square" rtlCol="0">
                <a:spAutoFit/>
              </a:bodyPr>
              <a:lstStyle/>
              <a:p>
                <a:r>
                  <a:rPr lang="nl-NL" dirty="0"/>
                  <a:t>Gezinsplan</a:t>
                </a:r>
              </a:p>
            </p:txBody>
          </p:sp>
          <p:sp>
            <p:nvSpPr>
              <p:cNvPr id="10" name="Tekstvak 9">
                <a:extLst>
                  <a:ext uri="{FF2B5EF4-FFF2-40B4-BE49-F238E27FC236}">
                    <a16:creationId xmlns:a16="http://schemas.microsoft.com/office/drawing/2014/main" id="{A61FEF7B-2339-1A7C-ECBE-CBE821ED9D3C}"/>
                  </a:ext>
                </a:extLst>
              </p:cNvPr>
              <p:cNvSpPr txBox="1"/>
              <p:nvPr/>
            </p:nvSpPr>
            <p:spPr>
              <a:xfrm>
                <a:off x="4380672" y="4303357"/>
                <a:ext cx="6097656" cy="369332"/>
              </a:xfrm>
              <a:prstGeom prst="rect">
                <a:avLst/>
              </a:prstGeom>
              <a:noFill/>
            </p:spPr>
            <p:txBody>
              <a:bodyPr wrap="square">
                <a:spAutoFit/>
              </a:bodyPr>
              <a:lstStyle/>
              <a:p>
                <a:endParaRPr lang="nl-NL" dirty="0"/>
              </a:p>
            </p:txBody>
          </p:sp>
          <p:sp>
            <p:nvSpPr>
              <p:cNvPr id="13" name="Tekstvak 1">
                <a:extLst>
                  <a:ext uri="{FF2B5EF4-FFF2-40B4-BE49-F238E27FC236}">
                    <a16:creationId xmlns:a16="http://schemas.microsoft.com/office/drawing/2014/main" id="{265DF8B8-B8E0-0570-9F9A-D486B1C41F86}"/>
                  </a:ext>
                </a:extLst>
              </p:cNvPr>
              <p:cNvSpPr txBox="1"/>
              <p:nvPr/>
            </p:nvSpPr>
            <p:spPr>
              <a:xfrm rot="5400000">
                <a:off x="9617404" y="3310940"/>
                <a:ext cx="553998" cy="2710055"/>
              </a:xfrm>
              <a:prstGeom prst="rect">
                <a:avLst/>
              </a:prstGeom>
              <a:noFill/>
            </p:spPr>
            <p:txBody>
              <a:bodyPr vert="vert270" wrap="square" lIns="0" tIns="0" rIns="0" bIns="0"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Angst</a:t>
                </a:r>
              </a:p>
              <a:p>
                <a:pPr algn="l"/>
                <a:r>
                  <a:rPr lang="nl-NL" dirty="0"/>
                  <a:t>therapie</a:t>
                </a:r>
              </a:p>
            </p:txBody>
          </p:sp>
        </p:grpSp>
        <p:sp>
          <p:nvSpPr>
            <p:cNvPr id="12" name="Tekstvak 11">
              <a:extLst>
                <a:ext uri="{FF2B5EF4-FFF2-40B4-BE49-F238E27FC236}">
                  <a16:creationId xmlns:a16="http://schemas.microsoft.com/office/drawing/2014/main" id="{4BF45C40-89FF-FEDC-D98C-D84CD041587A}"/>
                </a:ext>
              </a:extLst>
            </p:cNvPr>
            <p:cNvSpPr txBox="1"/>
            <p:nvPr/>
          </p:nvSpPr>
          <p:spPr>
            <a:xfrm>
              <a:off x="5971992" y="2063212"/>
              <a:ext cx="1552766" cy="923330"/>
            </a:xfrm>
            <a:prstGeom prst="rect">
              <a:avLst/>
            </a:prstGeom>
            <a:noFill/>
          </p:spPr>
          <p:txBody>
            <a:bodyPr wrap="square">
              <a:spAutoFit/>
            </a:bodyPr>
            <a:lstStyle/>
            <a:p>
              <a:r>
                <a:rPr lang="nl-NL" b="0" i="0" u="none" strike="noStrike" dirty="0">
                  <a:solidFill>
                    <a:srgbClr val="000000"/>
                  </a:solidFill>
                  <a:effectLst/>
                  <a:latin typeface="Calibri" panose="020F0502020204030204" pitchFamily="34" charset="0"/>
                </a:rPr>
                <a:t>Persoonlijke ambulante</a:t>
              </a:r>
            </a:p>
            <a:p>
              <a:r>
                <a:rPr lang="nl-NL" b="0" i="0" u="none" strike="noStrike" dirty="0">
                  <a:solidFill>
                    <a:srgbClr val="000000"/>
                  </a:solidFill>
                  <a:effectLst/>
                  <a:latin typeface="Calibri" panose="020F0502020204030204" pitchFamily="34" charset="0"/>
                </a:rPr>
                <a:t>begeleiding </a:t>
              </a:r>
              <a:endParaRPr lang="nl-NL" dirty="0"/>
            </a:p>
          </p:txBody>
        </p:sp>
      </p:grpSp>
      <p:sp>
        <p:nvSpPr>
          <p:cNvPr id="3" name="Tekstvak 2">
            <a:extLst>
              <a:ext uri="{FF2B5EF4-FFF2-40B4-BE49-F238E27FC236}">
                <a16:creationId xmlns:a16="http://schemas.microsoft.com/office/drawing/2014/main" id="{ED1601D9-F253-DA2F-0C53-BC90B18A245D}"/>
              </a:ext>
            </a:extLst>
          </p:cNvPr>
          <p:cNvSpPr txBox="1"/>
          <p:nvPr/>
        </p:nvSpPr>
        <p:spPr>
          <a:xfrm>
            <a:off x="2326882" y="3852255"/>
            <a:ext cx="6093994" cy="923330"/>
          </a:xfrm>
          <a:prstGeom prst="rect">
            <a:avLst/>
          </a:prstGeom>
          <a:noFill/>
        </p:spPr>
        <p:txBody>
          <a:bodyPr wrap="square">
            <a:spAutoFit/>
          </a:bodyPr>
          <a:lstStyle/>
          <a:p>
            <a:r>
              <a:rPr lang="nl-NL" b="0" i="0" dirty="0">
                <a:solidFill>
                  <a:srgbClr val="000000"/>
                </a:solidFill>
                <a:effectLst/>
                <a:latin typeface="Calibri" panose="020F0502020204030204" pitchFamily="34" charset="0"/>
              </a:rPr>
              <a:t>Extra </a:t>
            </a:r>
          </a:p>
          <a:p>
            <a:r>
              <a:rPr lang="nl-NL" dirty="0">
                <a:solidFill>
                  <a:srgbClr val="000000"/>
                </a:solidFill>
                <a:latin typeface="Calibri" panose="020F0502020204030204" pitchFamily="34" charset="0"/>
              </a:rPr>
              <a:t>o</a:t>
            </a:r>
            <a:r>
              <a:rPr lang="nl-NL" b="0" i="0" dirty="0">
                <a:solidFill>
                  <a:srgbClr val="000000"/>
                </a:solidFill>
                <a:effectLst/>
                <a:latin typeface="Calibri" panose="020F0502020204030204" pitchFamily="34" charset="0"/>
              </a:rPr>
              <a:t>nderwijs-</a:t>
            </a:r>
          </a:p>
          <a:p>
            <a:r>
              <a:rPr lang="nl-NL" b="0" i="0" dirty="0">
                <a:solidFill>
                  <a:srgbClr val="000000"/>
                </a:solidFill>
                <a:effectLst/>
                <a:latin typeface="Calibri" panose="020F0502020204030204" pitchFamily="34" charset="0"/>
              </a:rPr>
              <a:t>ondersteuning</a:t>
            </a:r>
            <a:endParaRPr lang="nl-NL" dirty="0"/>
          </a:p>
        </p:txBody>
      </p:sp>
      <p:sp>
        <p:nvSpPr>
          <p:cNvPr id="9" name="Tekstvak 8">
            <a:extLst>
              <a:ext uri="{FF2B5EF4-FFF2-40B4-BE49-F238E27FC236}">
                <a16:creationId xmlns:a16="http://schemas.microsoft.com/office/drawing/2014/main" id="{F9844E11-35D8-58DA-0F03-1C0E7B1DA091}"/>
              </a:ext>
            </a:extLst>
          </p:cNvPr>
          <p:cNvSpPr txBox="1"/>
          <p:nvPr/>
        </p:nvSpPr>
        <p:spPr>
          <a:xfrm>
            <a:off x="1841532" y="568954"/>
            <a:ext cx="7058790" cy="461665"/>
          </a:xfrm>
          <a:prstGeom prst="rect">
            <a:avLst/>
          </a:prstGeom>
          <a:noFill/>
        </p:spPr>
        <p:txBody>
          <a:bodyPr wrap="square">
            <a:spAutoFit/>
          </a:bodyPr>
          <a:lstStyle/>
          <a:p>
            <a:r>
              <a:rPr lang="nl-NL" sz="2400" b="0" i="0" dirty="0">
                <a:solidFill>
                  <a:srgbClr val="000000"/>
                </a:solidFill>
                <a:effectLst/>
                <a:latin typeface="Calibri Light" panose="020F0302020204030204" pitchFamily="34" charset="0"/>
              </a:rPr>
              <a:t>Rol ‘vast contactpersoon’: informeren en adviseren</a:t>
            </a:r>
            <a:endParaRPr lang="nl-NL" sz="2400" dirty="0"/>
          </a:p>
        </p:txBody>
      </p:sp>
      <p:pic>
        <p:nvPicPr>
          <p:cNvPr id="8" name="Graphic 7" descr="Naar rechts wijzende wijsvinger met handrug met effen opvulling">
            <a:extLst>
              <a:ext uri="{FF2B5EF4-FFF2-40B4-BE49-F238E27FC236}">
                <a16:creationId xmlns:a16="http://schemas.microsoft.com/office/drawing/2014/main" id="{AF05DAFE-4D2A-C92F-34C3-CBEE5240BE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7205" y="1730993"/>
            <a:ext cx="914400" cy="914400"/>
          </a:xfrm>
          <a:prstGeom prst="rect">
            <a:avLst/>
          </a:prstGeom>
        </p:spPr>
      </p:pic>
      <p:sp>
        <p:nvSpPr>
          <p:cNvPr id="16" name="Tekstvak 15">
            <a:extLst>
              <a:ext uri="{FF2B5EF4-FFF2-40B4-BE49-F238E27FC236}">
                <a16:creationId xmlns:a16="http://schemas.microsoft.com/office/drawing/2014/main" id="{48766FA6-8990-0E50-E398-AEB4835E9FC1}"/>
              </a:ext>
            </a:extLst>
          </p:cNvPr>
          <p:cNvSpPr txBox="1"/>
          <p:nvPr/>
        </p:nvSpPr>
        <p:spPr>
          <a:xfrm>
            <a:off x="4452730" y="4135976"/>
            <a:ext cx="1238875" cy="369332"/>
          </a:xfrm>
          <a:prstGeom prst="rect">
            <a:avLst/>
          </a:prstGeom>
          <a:solidFill>
            <a:srgbClr val="5B9BD5"/>
          </a:solidFill>
        </p:spPr>
        <p:txBody>
          <a:bodyPr wrap="square" rtlCol="0">
            <a:spAutoFit/>
          </a:bodyPr>
          <a:lstStyle/>
          <a:p>
            <a:r>
              <a:rPr lang="nl-NL" dirty="0"/>
              <a:t>Jeugdhulp?</a:t>
            </a:r>
          </a:p>
        </p:txBody>
      </p:sp>
    </p:spTree>
    <p:extLst>
      <p:ext uri="{BB962C8B-B14F-4D97-AF65-F5344CB8AC3E}">
        <p14:creationId xmlns:p14="http://schemas.microsoft.com/office/powerpoint/2010/main" val="2124537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100DE-7CB9-8FCD-A7F9-EC30B3E4462B}"/>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837A539F-6F69-9F91-DBE1-D34FAAD9F2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17544" r="-20" b="10351"/>
          <a:stretch/>
        </p:blipFill>
        <p:spPr bwMode="auto">
          <a:xfrm>
            <a:off x="1471781" y="1145969"/>
            <a:ext cx="8959598" cy="571203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1ADD97EE-38F8-ED2B-EEFE-E3FE17DCA815}"/>
              </a:ext>
            </a:extLst>
          </p:cNvPr>
          <p:cNvSpPr txBox="1"/>
          <p:nvPr/>
        </p:nvSpPr>
        <p:spPr>
          <a:xfrm>
            <a:off x="818148" y="597387"/>
            <a:ext cx="7968272" cy="461665"/>
          </a:xfrm>
          <a:prstGeom prst="rect">
            <a:avLst/>
          </a:prstGeom>
          <a:noFill/>
        </p:spPr>
        <p:txBody>
          <a:bodyPr wrap="none" rtlCol="0">
            <a:spAutoFit/>
          </a:bodyPr>
          <a:lstStyle/>
          <a:p>
            <a:r>
              <a:rPr lang="nl-NL" sz="2400" dirty="0">
                <a:solidFill>
                  <a:srgbClr val="000000"/>
                </a:solidFill>
                <a:latin typeface="Calibri Light" panose="020F0302020204030204" pitchFamily="34" charset="0"/>
              </a:rPr>
              <a:t>Rol: hulpverlener op school/schakel (SMW en brugfunctionaris)</a:t>
            </a:r>
            <a:endParaRPr lang="nl-NL" sz="2400" dirty="0"/>
          </a:p>
        </p:txBody>
      </p:sp>
      <p:sp>
        <p:nvSpPr>
          <p:cNvPr id="5" name="Tekstvak 4">
            <a:extLst>
              <a:ext uri="{FF2B5EF4-FFF2-40B4-BE49-F238E27FC236}">
                <a16:creationId xmlns:a16="http://schemas.microsoft.com/office/drawing/2014/main" id="{5D1B9526-009E-6DB7-3613-86C7B7B5FFA6}"/>
              </a:ext>
            </a:extLst>
          </p:cNvPr>
          <p:cNvSpPr txBox="1"/>
          <p:nvPr/>
        </p:nvSpPr>
        <p:spPr>
          <a:xfrm>
            <a:off x="7832558" y="1876926"/>
            <a:ext cx="1167948" cy="369332"/>
          </a:xfrm>
          <a:prstGeom prst="rect">
            <a:avLst/>
          </a:prstGeom>
          <a:noFill/>
        </p:spPr>
        <p:txBody>
          <a:bodyPr wrap="none" rtlCol="0">
            <a:spAutoFit/>
          </a:bodyPr>
          <a:lstStyle/>
          <a:p>
            <a:r>
              <a:rPr lang="nl-NL" dirty="0"/>
              <a:t>gezinsplan</a:t>
            </a:r>
          </a:p>
        </p:txBody>
      </p:sp>
      <p:sp>
        <p:nvSpPr>
          <p:cNvPr id="7" name="Tekstvak 6">
            <a:extLst>
              <a:ext uri="{FF2B5EF4-FFF2-40B4-BE49-F238E27FC236}">
                <a16:creationId xmlns:a16="http://schemas.microsoft.com/office/drawing/2014/main" id="{16D1AABA-0164-B11F-8340-2B2491DB9876}"/>
              </a:ext>
            </a:extLst>
          </p:cNvPr>
          <p:cNvSpPr txBox="1"/>
          <p:nvPr/>
        </p:nvSpPr>
        <p:spPr>
          <a:xfrm>
            <a:off x="1994987" y="4661012"/>
            <a:ext cx="1137276" cy="381362"/>
          </a:xfrm>
          <a:prstGeom prst="rect">
            <a:avLst/>
          </a:prstGeom>
          <a:noFill/>
        </p:spPr>
        <p:txBody>
          <a:bodyPr wrap="square">
            <a:spAutoFit/>
          </a:bodyPr>
          <a:lstStyle/>
          <a:p>
            <a:r>
              <a:rPr lang="nl-NL" b="0" i="0" dirty="0">
                <a:solidFill>
                  <a:srgbClr val="000000"/>
                </a:solidFill>
                <a:effectLst/>
                <a:latin typeface="Calibri" panose="020F0502020204030204" pitchFamily="34" charset="0"/>
              </a:rPr>
              <a:t>Preventie</a:t>
            </a:r>
            <a:endParaRPr lang="nl-NL" dirty="0"/>
          </a:p>
        </p:txBody>
      </p:sp>
      <p:sp>
        <p:nvSpPr>
          <p:cNvPr id="9" name="Tekstvak 8">
            <a:extLst>
              <a:ext uri="{FF2B5EF4-FFF2-40B4-BE49-F238E27FC236}">
                <a16:creationId xmlns:a16="http://schemas.microsoft.com/office/drawing/2014/main" id="{EF8996B7-6FAB-8F12-F75E-98A0ABE72A1D}"/>
              </a:ext>
            </a:extLst>
          </p:cNvPr>
          <p:cNvSpPr txBox="1"/>
          <p:nvPr/>
        </p:nvSpPr>
        <p:spPr>
          <a:xfrm>
            <a:off x="1994987" y="5042374"/>
            <a:ext cx="1851067" cy="923330"/>
          </a:xfrm>
          <a:prstGeom prst="rect">
            <a:avLst/>
          </a:prstGeom>
          <a:noFill/>
        </p:spPr>
        <p:txBody>
          <a:bodyPr wrap="square">
            <a:spAutoFit/>
          </a:bodyPr>
          <a:lstStyle/>
          <a:p>
            <a:r>
              <a:rPr lang="nl-NL" b="0" i="0" u="none" strike="noStrike" dirty="0">
                <a:solidFill>
                  <a:srgbClr val="000000"/>
                </a:solidFill>
                <a:effectLst/>
                <a:latin typeface="Calibri" panose="020F0502020204030204" pitchFamily="34" charset="0"/>
              </a:rPr>
              <a:t>Extra</a:t>
            </a:r>
          </a:p>
          <a:p>
            <a:r>
              <a:rPr lang="nl-NL" b="0" i="0" u="none" strike="noStrike" dirty="0">
                <a:solidFill>
                  <a:srgbClr val="000000"/>
                </a:solidFill>
                <a:effectLst/>
                <a:latin typeface="Calibri" panose="020F0502020204030204" pitchFamily="34" charset="0"/>
              </a:rPr>
              <a:t>bezoekmoment </a:t>
            </a:r>
          </a:p>
          <a:p>
            <a:r>
              <a:rPr lang="nl-NL" b="0" i="0" u="none" strike="noStrike" dirty="0">
                <a:solidFill>
                  <a:srgbClr val="000000"/>
                </a:solidFill>
                <a:effectLst/>
                <a:latin typeface="Calibri" panose="020F0502020204030204" pitchFamily="34" charset="0"/>
              </a:rPr>
              <a:t>JGZ</a:t>
            </a:r>
            <a:endParaRPr lang="nl-NL" dirty="0"/>
          </a:p>
        </p:txBody>
      </p:sp>
      <p:sp>
        <p:nvSpPr>
          <p:cNvPr id="10" name="Tekstvak 1">
            <a:extLst>
              <a:ext uri="{FF2B5EF4-FFF2-40B4-BE49-F238E27FC236}">
                <a16:creationId xmlns:a16="http://schemas.microsoft.com/office/drawing/2014/main" id="{095FE780-FFEC-CC8E-43EB-AFD18908E89D}"/>
              </a:ext>
            </a:extLst>
          </p:cNvPr>
          <p:cNvSpPr txBox="1"/>
          <p:nvPr/>
        </p:nvSpPr>
        <p:spPr>
          <a:xfrm rot="5400000">
            <a:off x="4615574" y="4103281"/>
            <a:ext cx="276999" cy="1392461"/>
          </a:xfrm>
          <a:prstGeom prst="rect">
            <a:avLst/>
          </a:prstGeom>
          <a:solidFill>
            <a:schemeClr val="accent2">
              <a:lumMod val="60000"/>
              <a:lumOff val="40000"/>
            </a:schemeClr>
          </a:solidFill>
        </p:spPr>
        <p:txBody>
          <a:bodyPr vert="vert270" wrap="square" lIns="0" tIns="0" rIns="0" bIns="0"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dirty="0"/>
              <a:t>Hulpverlening</a:t>
            </a:r>
          </a:p>
        </p:txBody>
      </p:sp>
      <p:sp>
        <p:nvSpPr>
          <p:cNvPr id="12" name="Tekstvak 11">
            <a:extLst>
              <a:ext uri="{FF2B5EF4-FFF2-40B4-BE49-F238E27FC236}">
                <a16:creationId xmlns:a16="http://schemas.microsoft.com/office/drawing/2014/main" id="{A3D81DE6-CF93-1D6A-B0B2-1403AEC5965A}"/>
              </a:ext>
            </a:extLst>
          </p:cNvPr>
          <p:cNvSpPr txBox="1"/>
          <p:nvPr/>
        </p:nvSpPr>
        <p:spPr>
          <a:xfrm>
            <a:off x="4103019" y="5117261"/>
            <a:ext cx="1347285" cy="369332"/>
          </a:xfrm>
          <a:prstGeom prst="rect">
            <a:avLst/>
          </a:prstGeom>
          <a:solidFill>
            <a:schemeClr val="accent2">
              <a:lumMod val="60000"/>
              <a:lumOff val="40000"/>
            </a:schemeClr>
          </a:solidFill>
        </p:spPr>
        <p:txBody>
          <a:bodyPr wrap="square">
            <a:spAutoFit/>
          </a:bodyPr>
          <a:lstStyle/>
          <a:p>
            <a:r>
              <a:rPr lang="nl-NL" b="0" i="0" dirty="0">
                <a:solidFill>
                  <a:srgbClr val="000000"/>
                </a:solidFill>
                <a:effectLst/>
                <a:latin typeface="Calibri" panose="020F0502020204030204" pitchFamily="34" charset="0"/>
              </a:rPr>
              <a:t>Jeugdhulp?</a:t>
            </a:r>
            <a:endParaRPr lang="nl-NL" dirty="0"/>
          </a:p>
        </p:txBody>
      </p:sp>
      <p:sp>
        <p:nvSpPr>
          <p:cNvPr id="14" name="Tekstvak 13">
            <a:extLst>
              <a:ext uri="{FF2B5EF4-FFF2-40B4-BE49-F238E27FC236}">
                <a16:creationId xmlns:a16="http://schemas.microsoft.com/office/drawing/2014/main" id="{21DB84C2-9CA0-C775-DAB8-D20D0F004BEB}"/>
              </a:ext>
            </a:extLst>
          </p:cNvPr>
          <p:cNvSpPr txBox="1"/>
          <p:nvPr/>
        </p:nvSpPr>
        <p:spPr>
          <a:xfrm>
            <a:off x="6620376" y="4614845"/>
            <a:ext cx="6093994" cy="369332"/>
          </a:xfrm>
          <a:prstGeom prst="rect">
            <a:avLst/>
          </a:prstGeom>
          <a:noFill/>
        </p:spPr>
        <p:txBody>
          <a:bodyPr wrap="square">
            <a:spAutoFit/>
          </a:bodyPr>
          <a:lstStyle/>
          <a:p>
            <a:r>
              <a:rPr lang="nl-NL" b="0" i="0" dirty="0">
                <a:solidFill>
                  <a:srgbClr val="000000"/>
                </a:solidFill>
                <a:effectLst/>
                <a:latin typeface="Calibri" panose="020F0502020204030204" pitchFamily="34" charset="0"/>
              </a:rPr>
              <a:t>Angsttherapie </a:t>
            </a:r>
            <a:endParaRPr lang="nl-NL" dirty="0"/>
          </a:p>
        </p:txBody>
      </p:sp>
      <p:sp>
        <p:nvSpPr>
          <p:cNvPr id="16" name="Tekstvak 15">
            <a:extLst>
              <a:ext uri="{FF2B5EF4-FFF2-40B4-BE49-F238E27FC236}">
                <a16:creationId xmlns:a16="http://schemas.microsoft.com/office/drawing/2014/main" id="{B1D70B39-FE0C-E769-439F-9ACFF2A11B53}"/>
              </a:ext>
            </a:extLst>
          </p:cNvPr>
          <p:cNvSpPr txBox="1"/>
          <p:nvPr/>
        </p:nvSpPr>
        <p:spPr>
          <a:xfrm>
            <a:off x="6355681" y="4996209"/>
            <a:ext cx="6358688" cy="369332"/>
          </a:xfrm>
          <a:prstGeom prst="rect">
            <a:avLst/>
          </a:prstGeom>
          <a:noFill/>
        </p:spPr>
        <p:txBody>
          <a:bodyPr wrap="square">
            <a:spAutoFit/>
          </a:bodyPr>
          <a:lstStyle/>
          <a:p>
            <a:r>
              <a:rPr lang="nl-NL" b="0" i="0" dirty="0">
                <a:solidFill>
                  <a:srgbClr val="000000"/>
                </a:solidFill>
                <a:effectLst/>
                <a:latin typeface="Calibri" panose="020F0502020204030204" pitchFamily="34" charset="0"/>
              </a:rPr>
              <a:t>Systeemtherapie</a:t>
            </a:r>
            <a:endParaRPr lang="nl-NL" dirty="0"/>
          </a:p>
        </p:txBody>
      </p:sp>
      <p:sp>
        <p:nvSpPr>
          <p:cNvPr id="17" name="Tekstvak 16">
            <a:extLst>
              <a:ext uri="{FF2B5EF4-FFF2-40B4-BE49-F238E27FC236}">
                <a16:creationId xmlns:a16="http://schemas.microsoft.com/office/drawing/2014/main" id="{0D749116-537B-4DDA-6F2D-9C8451CC410B}"/>
              </a:ext>
            </a:extLst>
          </p:cNvPr>
          <p:cNvSpPr txBox="1"/>
          <p:nvPr/>
        </p:nvSpPr>
        <p:spPr>
          <a:xfrm>
            <a:off x="3372894" y="1876926"/>
            <a:ext cx="574196" cy="369332"/>
          </a:xfrm>
          <a:prstGeom prst="rect">
            <a:avLst/>
          </a:prstGeom>
          <a:noFill/>
        </p:spPr>
        <p:txBody>
          <a:bodyPr wrap="none" rtlCol="0">
            <a:spAutoFit/>
          </a:bodyPr>
          <a:lstStyle/>
          <a:p>
            <a:r>
              <a:rPr lang="nl-NL" dirty="0"/>
              <a:t>OPP</a:t>
            </a:r>
          </a:p>
        </p:txBody>
      </p:sp>
      <p:pic>
        <p:nvPicPr>
          <p:cNvPr id="3" name="Graphic 2" descr="Vrouw met effen opvulling">
            <a:extLst>
              <a:ext uri="{FF2B5EF4-FFF2-40B4-BE49-F238E27FC236}">
                <a16:creationId xmlns:a16="http://schemas.microsoft.com/office/drawing/2014/main" id="{5985DF88-DE73-8918-C3F7-CA8FF586E8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4073" y="2283823"/>
            <a:ext cx="914400" cy="914400"/>
          </a:xfrm>
          <a:prstGeom prst="rect">
            <a:avLst/>
          </a:prstGeom>
        </p:spPr>
      </p:pic>
      <p:pic>
        <p:nvPicPr>
          <p:cNvPr id="6" name="Graphic 5" descr="Naar rechts wijzende wijsvinger met handrug met effen opvulling">
            <a:extLst>
              <a:ext uri="{FF2B5EF4-FFF2-40B4-BE49-F238E27FC236}">
                <a16:creationId xmlns:a16="http://schemas.microsoft.com/office/drawing/2014/main" id="{56B0592E-7700-1B8D-30BA-7D21633D5D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0304" y="2156689"/>
            <a:ext cx="584334" cy="584334"/>
          </a:xfrm>
          <a:prstGeom prst="rect">
            <a:avLst/>
          </a:prstGeom>
        </p:spPr>
      </p:pic>
    </p:spTree>
    <p:extLst>
      <p:ext uri="{BB962C8B-B14F-4D97-AF65-F5344CB8AC3E}">
        <p14:creationId xmlns:p14="http://schemas.microsoft.com/office/powerpoint/2010/main" val="1645028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4B144-5330-F6CF-D361-57E830DE9650}"/>
            </a:ext>
          </a:extLst>
        </p:cNvPr>
        <p:cNvGrpSpPr/>
        <p:nvPr/>
      </p:nvGrpSpPr>
      <p:grpSpPr>
        <a:xfrm>
          <a:off x="0" y="0"/>
          <a:ext cx="0" cy="0"/>
          <a:chOff x="0" y="0"/>
          <a:chExt cx="0" cy="0"/>
        </a:xfrm>
      </p:grpSpPr>
      <p:pic>
        <p:nvPicPr>
          <p:cNvPr id="2054" name="Picture 6">
            <a:extLst>
              <a:ext uri="{FF2B5EF4-FFF2-40B4-BE49-F238E27FC236}">
                <a16:creationId xmlns:a16="http://schemas.microsoft.com/office/drawing/2014/main" id="{6DD74CDC-E336-D530-5380-F06EE94E10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40" r="1688" b="9825"/>
          <a:stretch/>
        </p:blipFill>
        <p:spPr bwMode="auto">
          <a:xfrm>
            <a:off x="1519907" y="685800"/>
            <a:ext cx="8726153" cy="5811254"/>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1A1210ED-986E-73E9-0CF1-DC965B2B7862}"/>
              </a:ext>
            </a:extLst>
          </p:cNvPr>
          <p:cNvSpPr txBox="1"/>
          <p:nvPr/>
        </p:nvSpPr>
        <p:spPr>
          <a:xfrm>
            <a:off x="7796463" y="1515979"/>
            <a:ext cx="683200" cy="369332"/>
          </a:xfrm>
          <a:prstGeom prst="rect">
            <a:avLst/>
          </a:prstGeom>
          <a:noFill/>
        </p:spPr>
        <p:txBody>
          <a:bodyPr wrap="none" rtlCol="0">
            <a:spAutoFit/>
          </a:bodyPr>
          <a:lstStyle/>
          <a:p>
            <a:r>
              <a:rPr lang="nl-NL" dirty="0"/>
              <a:t>1G1P</a:t>
            </a:r>
          </a:p>
        </p:txBody>
      </p:sp>
      <p:sp>
        <p:nvSpPr>
          <p:cNvPr id="6" name="Tekstvak 5">
            <a:extLst>
              <a:ext uri="{FF2B5EF4-FFF2-40B4-BE49-F238E27FC236}">
                <a16:creationId xmlns:a16="http://schemas.microsoft.com/office/drawing/2014/main" id="{44DAD89F-5598-2404-21E6-1AD52CFB69FB}"/>
              </a:ext>
            </a:extLst>
          </p:cNvPr>
          <p:cNvSpPr txBox="1"/>
          <p:nvPr/>
        </p:nvSpPr>
        <p:spPr>
          <a:xfrm>
            <a:off x="2144628" y="4164749"/>
            <a:ext cx="1561098" cy="646331"/>
          </a:xfrm>
          <a:prstGeom prst="rect">
            <a:avLst/>
          </a:prstGeom>
          <a:noFill/>
        </p:spPr>
        <p:txBody>
          <a:bodyPr wrap="square">
            <a:spAutoFit/>
          </a:bodyPr>
          <a:lstStyle/>
          <a:p>
            <a:r>
              <a:rPr lang="nl-NL" b="0" i="0" dirty="0">
                <a:solidFill>
                  <a:srgbClr val="000000"/>
                </a:solidFill>
                <a:effectLst/>
                <a:latin typeface="Calibri" panose="020F0502020204030204" pitchFamily="34" charset="0"/>
              </a:rPr>
              <a:t>Onderwijs-</a:t>
            </a:r>
          </a:p>
          <a:p>
            <a:r>
              <a:rPr lang="nl-NL" b="0" i="0" dirty="0">
                <a:solidFill>
                  <a:srgbClr val="000000"/>
                </a:solidFill>
                <a:effectLst/>
                <a:latin typeface="Calibri" panose="020F0502020204030204" pitchFamily="34" charset="0"/>
              </a:rPr>
              <a:t>ondersteuning</a:t>
            </a:r>
            <a:endParaRPr lang="nl-NL" dirty="0"/>
          </a:p>
        </p:txBody>
      </p:sp>
      <p:sp>
        <p:nvSpPr>
          <p:cNvPr id="8" name="Tekstvak 7">
            <a:extLst>
              <a:ext uri="{FF2B5EF4-FFF2-40B4-BE49-F238E27FC236}">
                <a16:creationId xmlns:a16="http://schemas.microsoft.com/office/drawing/2014/main" id="{284EA08D-6C57-F31F-1E42-DAC55D9FE1F4}"/>
              </a:ext>
            </a:extLst>
          </p:cNvPr>
          <p:cNvSpPr txBox="1"/>
          <p:nvPr/>
        </p:nvSpPr>
        <p:spPr>
          <a:xfrm>
            <a:off x="4113801" y="4164748"/>
            <a:ext cx="1400675" cy="646331"/>
          </a:xfrm>
          <a:prstGeom prst="rect">
            <a:avLst/>
          </a:prstGeom>
          <a:solidFill>
            <a:schemeClr val="accent2">
              <a:lumMod val="60000"/>
              <a:lumOff val="40000"/>
            </a:schemeClr>
          </a:solidFill>
        </p:spPr>
        <p:txBody>
          <a:bodyPr wrap="square">
            <a:spAutoFit/>
          </a:bodyPr>
          <a:lstStyle/>
          <a:p>
            <a:r>
              <a:rPr lang="nl-NL" b="0" i="0" dirty="0">
                <a:solidFill>
                  <a:srgbClr val="000000"/>
                </a:solidFill>
                <a:effectLst/>
                <a:latin typeface="Calibri" panose="020F0502020204030204" pitchFamily="34" charset="0"/>
              </a:rPr>
              <a:t>Jeugdhulp (op school)</a:t>
            </a:r>
            <a:endParaRPr lang="nl-NL" dirty="0"/>
          </a:p>
        </p:txBody>
      </p:sp>
      <p:sp>
        <p:nvSpPr>
          <p:cNvPr id="9" name="Tekstvak 8">
            <a:extLst>
              <a:ext uri="{FF2B5EF4-FFF2-40B4-BE49-F238E27FC236}">
                <a16:creationId xmlns:a16="http://schemas.microsoft.com/office/drawing/2014/main" id="{7AF4C570-76B4-F2DB-1C03-8BC8885E0A9E}"/>
              </a:ext>
            </a:extLst>
          </p:cNvPr>
          <p:cNvSpPr txBox="1"/>
          <p:nvPr/>
        </p:nvSpPr>
        <p:spPr>
          <a:xfrm>
            <a:off x="2900115" y="1515979"/>
            <a:ext cx="1590692" cy="369332"/>
          </a:xfrm>
          <a:prstGeom prst="rect">
            <a:avLst/>
          </a:prstGeom>
          <a:noFill/>
        </p:spPr>
        <p:txBody>
          <a:bodyPr wrap="none" rtlCol="0">
            <a:spAutoFit/>
          </a:bodyPr>
          <a:lstStyle/>
          <a:p>
            <a:r>
              <a:rPr lang="nl-NL" dirty="0"/>
              <a:t>OPP (met zorg)</a:t>
            </a:r>
          </a:p>
        </p:txBody>
      </p:sp>
      <p:sp>
        <p:nvSpPr>
          <p:cNvPr id="11" name="Tekstvak 10">
            <a:extLst>
              <a:ext uri="{FF2B5EF4-FFF2-40B4-BE49-F238E27FC236}">
                <a16:creationId xmlns:a16="http://schemas.microsoft.com/office/drawing/2014/main" id="{39E8B38B-3604-9892-462D-43B69659F0CB}"/>
              </a:ext>
            </a:extLst>
          </p:cNvPr>
          <p:cNvSpPr txBox="1"/>
          <p:nvPr/>
        </p:nvSpPr>
        <p:spPr>
          <a:xfrm>
            <a:off x="6427871" y="4164748"/>
            <a:ext cx="6093994" cy="369332"/>
          </a:xfrm>
          <a:prstGeom prst="rect">
            <a:avLst/>
          </a:prstGeom>
          <a:noFill/>
        </p:spPr>
        <p:txBody>
          <a:bodyPr wrap="square">
            <a:spAutoFit/>
          </a:bodyPr>
          <a:lstStyle/>
          <a:p>
            <a:r>
              <a:rPr lang="nl-NL" b="0" i="0" dirty="0">
                <a:solidFill>
                  <a:srgbClr val="000000"/>
                </a:solidFill>
                <a:effectLst/>
                <a:latin typeface="Calibri" panose="020F0502020204030204" pitchFamily="34" charset="0"/>
              </a:rPr>
              <a:t>Systeemtherapie</a:t>
            </a:r>
            <a:endParaRPr lang="nl-NL" dirty="0"/>
          </a:p>
        </p:txBody>
      </p:sp>
      <p:sp>
        <p:nvSpPr>
          <p:cNvPr id="2" name="Tekstvak 1">
            <a:extLst>
              <a:ext uri="{FF2B5EF4-FFF2-40B4-BE49-F238E27FC236}">
                <a16:creationId xmlns:a16="http://schemas.microsoft.com/office/drawing/2014/main" id="{3F1EED4A-50E2-BCAD-DCFF-E096620867E7}"/>
              </a:ext>
            </a:extLst>
          </p:cNvPr>
          <p:cNvSpPr txBox="1"/>
          <p:nvPr/>
        </p:nvSpPr>
        <p:spPr>
          <a:xfrm>
            <a:off x="956930" y="318977"/>
            <a:ext cx="8326218" cy="369332"/>
          </a:xfrm>
          <a:prstGeom prst="rect">
            <a:avLst/>
          </a:prstGeom>
          <a:noFill/>
        </p:spPr>
        <p:txBody>
          <a:bodyPr wrap="square" rtlCol="0">
            <a:spAutoFit/>
          </a:bodyPr>
          <a:lstStyle/>
          <a:p>
            <a:r>
              <a:rPr lang="nl-NL" dirty="0"/>
              <a:t>Rol: netwerkpartner met regionaal mandaat: inzetten van jeugdhulp (op school) </a:t>
            </a:r>
          </a:p>
        </p:txBody>
      </p:sp>
      <p:pic>
        <p:nvPicPr>
          <p:cNvPr id="5" name="Graphic 4" descr="Man met effen opvulling">
            <a:extLst>
              <a:ext uri="{FF2B5EF4-FFF2-40B4-BE49-F238E27FC236}">
                <a16:creationId xmlns:a16="http://schemas.microsoft.com/office/drawing/2014/main" id="{BC74E2D8-73A3-FCD4-222C-078414F4A4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9277" y="1631071"/>
            <a:ext cx="914400" cy="914400"/>
          </a:xfrm>
          <a:prstGeom prst="rect">
            <a:avLst/>
          </a:prstGeom>
        </p:spPr>
      </p:pic>
    </p:spTree>
    <p:extLst>
      <p:ext uri="{BB962C8B-B14F-4D97-AF65-F5344CB8AC3E}">
        <p14:creationId xmlns:p14="http://schemas.microsoft.com/office/powerpoint/2010/main" val="3709328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CA655-37EC-7EB0-3FF1-2475B0FD9E06}"/>
            </a:ext>
          </a:extLst>
        </p:cNvPr>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22D80221-0AE3-0AAE-B83D-391066BE2B3A}"/>
              </a:ext>
            </a:extLst>
          </p:cNvPr>
          <p:cNvGraphicFramePr>
            <a:graphicFrameLocks noGrp="1"/>
          </p:cNvGraphicFramePr>
          <p:nvPr/>
        </p:nvGraphicFramePr>
        <p:xfrm>
          <a:off x="680484" y="574159"/>
          <a:ext cx="10029080" cy="5773561"/>
        </p:xfrm>
        <a:graphic>
          <a:graphicData uri="http://schemas.openxmlformats.org/drawingml/2006/table">
            <a:tbl>
              <a:tblPr firstRow="1" firstCol="1" bandRow="1">
                <a:tableStyleId>{5C22544A-7EE6-4342-B048-85BDC9FD1C3A}</a:tableStyleId>
              </a:tblPr>
              <a:tblGrid>
                <a:gridCol w="5334745">
                  <a:extLst>
                    <a:ext uri="{9D8B030D-6E8A-4147-A177-3AD203B41FA5}">
                      <a16:colId xmlns:a16="http://schemas.microsoft.com/office/drawing/2014/main" val="2144620013"/>
                    </a:ext>
                  </a:extLst>
                </a:gridCol>
                <a:gridCol w="4694335">
                  <a:extLst>
                    <a:ext uri="{9D8B030D-6E8A-4147-A177-3AD203B41FA5}">
                      <a16:colId xmlns:a16="http://schemas.microsoft.com/office/drawing/2014/main" val="1913796400"/>
                    </a:ext>
                  </a:extLst>
                </a:gridCol>
              </a:tblGrid>
              <a:tr h="672979">
                <a:tc>
                  <a:txBody>
                    <a:bodyPr/>
                    <a:lstStyle/>
                    <a:p>
                      <a:pPr marL="342900" lvl="0" indent="-342900">
                        <a:buFont typeface="Calibri" panose="020F0502020204030204" pitchFamily="34" charset="0"/>
                        <a:buChar char="-"/>
                      </a:pPr>
                      <a:r>
                        <a:rPr lang="nl-NL" sz="1800" b="0" dirty="0">
                          <a:solidFill>
                            <a:schemeClr val="tx1"/>
                          </a:solidFill>
                          <a:effectLst/>
                        </a:rPr>
                        <a:t>Wettelijke voorwaarden voor het inzetten van een individuele voorziening in de Jeugdwet</a:t>
                      </a:r>
                      <a:endParaRPr lang="nl-NL"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69" marR="36369" marT="8799" marB="0"/>
                </a:tc>
                <a:tc>
                  <a:txBody>
                    <a:bodyPr/>
                    <a:lstStyle/>
                    <a:p>
                      <a:r>
                        <a:rPr lang="nl-NL" sz="1800" b="0">
                          <a:solidFill>
                            <a:schemeClr val="tx1"/>
                          </a:solidFill>
                          <a:effectLst/>
                        </a:rPr>
                        <a:t>Wettelijke voorwaarden voor het bieden van individuele ondersteuning onderwijs</a:t>
                      </a:r>
                      <a:endParaRPr lang="nl-NL"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1520178"/>
                  </a:ext>
                </a:extLst>
              </a:tr>
              <a:tr h="780445">
                <a:tc>
                  <a:txBody>
                    <a:bodyPr/>
                    <a:lstStyle/>
                    <a:p>
                      <a:pPr marL="342900" lvl="0" indent="-342900">
                        <a:buFont typeface="Calibri" panose="020F0502020204030204" pitchFamily="34" charset="0"/>
                        <a:buChar char="-"/>
                      </a:pPr>
                      <a:r>
                        <a:rPr lang="nl-NL"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 gemeente beschrijft hoe zij invulling geeft aan wettelijke taken. </a:t>
                      </a:r>
                    </a:p>
                  </a:txBody>
                  <a:tcPr marL="36369" marR="36369" marT="8799" marB="0"/>
                </a:tc>
                <a:tc>
                  <a:txBody>
                    <a:bodyPr/>
                    <a:lstStyle/>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nl-NL" sz="1400" b="0" dirty="0">
                          <a:solidFill>
                            <a:schemeClr val="tx1"/>
                          </a:solidFill>
                          <a:effectLst/>
                        </a:rPr>
                        <a:t>De school beschrijft in het ondersteuningsprofiel wat er onder de basisondersteuning van de school valt (WVO, artikel 24).</a:t>
                      </a:r>
                      <a:endParaRPr lang="nl-NL"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07642712"/>
                  </a:ext>
                </a:extLst>
              </a:tr>
              <a:tr h="768626">
                <a:tc>
                  <a:txBody>
                    <a:bodyPr/>
                    <a:lstStyle/>
                    <a:p>
                      <a:pPr marL="342900" lvl="0" indent="-342900">
                        <a:buFont typeface="Calibri" panose="020F0502020204030204" pitchFamily="34" charset="0"/>
                        <a:buChar char="-"/>
                      </a:pPr>
                      <a:r>
                        <a:rPr lang="nl-NL" sz="1400" b="0" dirty="0">
                          <a:solidFill>
                            <a:schemeClr val="tx1"/>
                          </a:solidFill>
                          <a:effectLst/>
                        </a:rPr>
                        <a:t> Jeugdhulp is gericht op het versterken van de opvoedvaardigheden of het inschakelen, </a:t>
                      </a:r>
                      <a:r>
                        <a:rPr lang="nl-NL" sz="1400" b="0" dirty="0" err="1">
                          <a:solidFill>
                            <a:schemeClr val="tx1"/>
                          </a:solidFill>
                          <a:effectLst/>
                        </a:rPr>
                        <a:t>hersterllen</a:t>
                      </a:r>
                      <a:r>
                        <a:rPr lang="nl-NL" sz="1400" b="0" dirty="0">
                          <a:solidFill>
                            <a:schemeClr val="tx1"/>
                          </a:solidFill>
                          <a:effectLst/>
                        </a:rPr>
                        <a:t> of versterken van de vaardigheden van de jeugdige….</a:t>
                      </a:r>
                      <a:endParaRPr lang="nl-NL"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69" marR="36369" marT="8799" marB="0"/>
                </a:tc>
                <a:tc>
                  <a:txBody>
                    <a:bodyPr/>
                    <a:lstStyle/>
                    <a:p>
                      <a:pPr marL="342900" lvl="0" indent="-342900">
                        <a:buFont typeface="Calibri" panose="020F0502020204030204" pitchFamily="34" charset="0"/>
                        <a:buChar char="-"/>
                      </a:pPr>
                      <a:endParaRPr lang="nl-NL"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47629063"/>
                  </a:ext>
                </a:extLst>
              </a:tr>
              <a:tr h="808382">
                <a:tc>
                  <a:txBody>
                    <a:bodyPr/>
                    <a:lstStyle/>
                    <a:p>
                      <a:pPr marL="342900" lvl="0" indent="-342900">
                        <a:buFont typeface="Calibri" panose="020F0502020204030204" pitchFamily="34" charset="0"/>
                        <a:buChar char="-"/>
                      </a:pPr>
                      <a:r>
                        <a:rPr lang="nl-NL" sz="1400" b="0">
                          <a:solidFill>
                            <a:schemeClr val="tx1"/>
                          </a:solidFill>
                          <a:effectLst/>
                        </a:rPr>
                        <a:t>De hulpverlening moet verantwoord zijn, doeltreffend, doelmatig, afgestemd op de reële behoefte van ouders en jeugdigen (Jeugdwet 4.1.1)</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69" marR="36369" marT="8799" marB="0"/>
                </a:tc>
                <a:tc>
                  <a:txBody>
                    <a:bodyPr/>
                    <a:lstStyle/>
                    <a:p>
                      <a:pPr marL="342900" lvl="0" indent="-342900">
                        <a:buFont typeface="Calibri" panose="020F0502020204030204" pitchFamily="34" charset="0"/>
                        <a:buChar char="-"/>
                      </a:pPr>
                      <a:r>
                        <a:rPr lang="nl-NL" sz="1400" b="0" dirty="0">
                          <a:solidFill>
                            <a:schemeClr val="tx1"/>
                          </a:solidFill>
                          <a:effectLst/>
                        </a:rPr>
                        <a:t>Er moet in geval individuele ondersteuning nodig is sprake zijn van een handelingsdeel in het ondersteuningsplan dat is afgestemd met ouders (WVO, artikel 26)</a:t>
                      </a:r>
                      <a:endParaRPr lang="nl-NL"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27852166"/>
                  </a:ext>
                </a:extLst>
              </a:tr>
              <a:tr h="672979">
                <a:tc>
                  <a:txBody>
                    <a:bodyPr/>
                    <a:lstStyle/>
                    <a:p>
                      <a:pPr marL="342900" lvl="0" indent="-342900">
                        <a:buFont typeface="Calibri" panose="020F0502020204030204" pitchFamily="34" charset="0"/>
                        <a:buChar char="-"/>
                      </a:pPr>
                      <a:r>
                        <a:rPr lang="nl-NL" sz="1400" b="0" dirty="0">
                          <a:solidFill>
                            <a:schemeClr val="tx1"/>
                          </a:solidFill>
                          <a:effectLst/>
                        </a:rPr>
                        <a:t>Ouders krijgen de mogelijkheid zijn geboden tot het opstellen van een </a:t>
                      </a:r>
                      <a:r>
                        <a:rPr lang="nl-NL" sz="1400" b="0" dirty="0" err="1">
                          <a:solidFill>
                            <a:schemeClr val="tx1"/>
                          </a:solidFill>
                          <a:effectLst/>
                        </a:rPr>
                        <a:t>familiegroepslan</a:t>
                      </a:r>
                      <a:r>
                        <a:rPr lang="nl-NL" sz="1400" b="0" dirty="0">
                          <a:solidFill>
                            <a:schemeClr val="tx1"/>
                          </a:solidFill>
                          <a:effectLst/>
                        </a:rPr>
                        <a:t> (Jeugdwet 4.2.)</a:t>
                      </a:r>
                      <a:endParaRPr lang="nl-NL"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69" marR="36369" marT="8799" marB="0"/>
                </a:tc>
                <a:tc>
                  <a:txBody>
                    <a:bodyPr/>
                    <a:lstStyle/>
                    <a:p>
                      <a:pPr marL="342900" lvl="0" indent="-342900">
                        <a:buFont typeface="Calibri" panose="020F0502020204030204" pitchFamily="34" charset="0"/>
                        <a:buChar char="-"/>
                      </a:pPr>
                      <a:r>
                        <a:rPr lang="nl-NL" sz="1400" b="0">
                          <a:solidFill>
                            <a:schemeClr val="tx1"/>
                          </a:solidFill>
                          <a:effectLst/>
                        </a:rPr>
                        <a:t> </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18368883"/>
                  </a:ext>
                </a:extLst>
              </a:tr>
              <a:tr h="787736">
                <a:tc>
                  <a:txBody>
                    <a:bodyPr/>
                    <a:lstStyle/>
                    <a:p>
                      <a:pPr marL="342900" lvl="0" indent="-342900">
                        <a:buFont typeface="Calibri" panose="020F0502020204030204" pitchFamily="34" charset="0"/>
                        <a:buChar char="-"/>
                      </a:pPr>
                      <a:r>
                        <a:rPr lang="nl-NL" sz="1400" b="0">
                          <a:solidFill>
                            <a:schemeClr val="tx1"/>
                          </a:solidFill>
                          <a:effectLst/>
                        </a:rPr>
                        <a:t>Er moet zo nodig afstemming zijn met onderwijs in geval van een individuele voorziening (Jeugdwet 2.7.1.)</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69" marR="36369" marT="8799" marB="0"/>
                </a:tc>
                <a:tc>
                  <a:txBody>
                    <a:bodyPr/>
                    <a:lstStyle/>
                    <a:p>
                      <a:pPr marL="342900" lvl="0" indent="-342900">
                        <a:buFont typeface="Calibri" panose="020F0502020204030204" pitchFamily="34" charset="0"/>
                        <a:buChar char="-"/>
                      </a:pPr>
                      <a:r>
                        <a:rPr lang="nl-NL" sz="1400" b="0">
                          <a:solidFill>
                            <a:schemeClr val="tx1"/>
                          </a:solidFill>
                          <a:effectLst/>
                        </a:rPr>
                        <a:t>Onderwijs moet zonodig afstemmen met zorgpartners (WVO, artikel 17)</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48491836"/>
                  </a:ext>
                </a:extLst>
              </a:tr>
              <a:tr h="1282414">
                <a:tc>
                  <a:txBody>
                    <a:bodyPr/>
                    <a:lstStyle/>
                    <a:p>
                      <a:pPr marL="342900" lvl="0" indent="-342900">
                        <a:buFont typeface="Calibri" panose="020F0502020204030204" pitchFamily="34" charset="0"/>
                        <a:buChar char="-"/>
                      </a:pPr>
                      <a:r>
                        <a:rPr lang="nl-NL" sz="1400" b="0">
                          <a:solidFill>
                            <a:schemeClr val="tx1"/>
                          </a:solidFill>
                          <a:effectLst/>
                        </a:rPr>
                        <a:t>Een hulpverleningsplan of plan moet zijn opgesteld 6 weken nadat de mogelijkheid tot een familiegroepsplan is aangeboden (Jeugdwet 4.2. en 4.1.3.) </a:t>
                      </a:r>
                      <a:endParaRPr lang="nl-NL"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369" marR="36369" marT="8799" marB="0"/>
                </a:tc>
                <a:tc>
                  <a:txBody>
                    <a:bodyPr/>
                    <a:lstStyle/>
                    <a:p>
                      <a:pPr marL="342900" lvl="0" indent="-342900">
                        <a:buFont typeface="Calibri" panose="020F0502020204030204" pitchFamily="34" charset="0"/>
                        <a:buChar char="-"/>
                      </a:pPr>
                      <a:r>
                        <a:rPr lang="nl-NL" sz="1400" b="0" dirty="0">
                          <a:solidFill>
                            <a:schemeClr val="tx1"/>
                          </a:solidFill>
                          <a:effectLst/>
                        </a:rPr>
                        <a:t>Een ontwikkelingsperspectief moet uiterlijk 6 weken na inschrijving zijn opgesteld (artikel 26, lid 3)</a:t>
                      </a:r>
                      <a:endParaRPr lang="nl-NL"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12940425"/>
                  </a:ext>
                </a:extLst>
              </a:tr>
            </a:tbl>
          </a:graphicData>
        </a:graphic>
      </p:graphicFrame>
    </p:spTree>
    <p:extLst>
      <p:ext uri="{BB962C8B-B14F-4D97-AF65-F5344CB8AC3E}">
        <p14:creationId xmlns:p14="http://schemas.microsoft.com/office/powerpoint/2010/main" val="3102148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07FC285E-B654-84C7-F051-C7C012D9E3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656" y="1860698"/>
            <a:ext cx="12129344" cy="4997302"/>
          </a:xfrm>
        </p:spPr>
      </p:pic>
    </p:spTree>
    <p:extLst>
      <p:ext uri="{BB962C8B-B14F-4D97-AF65-F5344CB8AC3E}">
        <p14:creationId xmlns:p14="http://schemas.microsoft.com/office/powerpoint/2010/main" val="3057960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 schermopname, Lettertype, nummer&#10;&#10;Automatisch gegenereerde beschrijving">
            <a:extLst>
              <a:ext uri="{FF2B5EF4-FFF2-40B4-BE49-F238E27FC236}">
                <a16:creationId xmlns:a16="http://schemas.microsoft.com/office/drawing/2014/main" id="{B74C32A4-03F2-4BAC-F328-9644545CE9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9205" y="1212574"/>
            <a:ext cx="9245345" cy="4598470"/>
          </a:xfrm>
        </p:spPr>
      </p:pic>
      <p:sp>
        <p:nvSpPr>
          <p:cNvPr id="7" name="Titel 6">
            <a:extLst>
              <a:ext uri="{FF2B5EF4-FFF2-40B4-BE49-F238E27FC236}">
                <a16:creationId xmlns:a16="http://schemas.microsoft.com/office/drawing/2014/main" id="{159E5A93-B6C8-4D3F-1558-3343DF7A4A22}"/>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4116960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1745977733"/>
              </p:ext>
            </p:extLst>
          </p:nvPr>
        </p:nvGraphicFramePr>
        <p:xfrm>
          <a:off x="2996195" y="626097"/>
          <a:ext cx="6906491" cy="5585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4545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Afbeelding met atletiek, schoeisel, Atletiek, atleet&#10;&#10;Automatisch gegenereerde beschrijving">
            <a:extLst>
              <a:ext uri="{FF2B5EF4-FFF2-40B4-BE49-F238E27FC236}">
                <a16:creationId xmlns:a16="http://schemas.microsoft.com/office/drawing/2014/main" id="{E0FFF70F-A20A-5847-1FB4-4E510D12B67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1295" y="371061"/>
            <a:ext cx="9654903" cy="6069496"/>
          </a:xfrm>
          <a:prstGeom prst="rect">
            <a:avLst/>
          </a:prstGeom>
        </p:spPr>
      </p:pic>
    </p:spTree>
    <p:extLst>
      <p:ext uri="{BB962C8B-B14F-4D97-AF65-F5344CB8AC3E}">
        <p14:creationId xmlns:p14="http://schemas.microsoft.com/office/powerpoint/2010/main" val="1770765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3EFB551-912C-688F-5CE4-8CF5A43CB2FD}"/>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r="-1" b="37306"/>
          <a:stretch/>
        </p:blipFill>
        <p:spPr>
          <a:xfrm>
            <a:off x="-170" y="10"/>
            <a:ext cx="8450317" cy="6857990"/>
          </a:xfrm>
          <a:prstGeom prst="rect">
            <a:avLst/>
          </a:prstGeom>
        </p:spPr>
      </p:pic>
      <p:pic>
        <p:nvPicPr>
          <p:cNvPr id="5" name="Picture 4" descr="A person clasping its hands">
            <a:extLst>
              <a:ext uri="{FF2B5EF4-FFF2-40B4-BE49-F238E27FC236}">
                <a16:creationId xmlns:a16="http://schemas.microsoft.com/office/drawing/2014/main" id="{5E9E0929-BABC-8837-C268-99025D03AF40}"/>
              </a:ext>
            </a:extLst>
          </p:cNvPr>
          <p:cNvPicPr>
            <a:picLocks noChangeAspect="1"/>
          </p:cNvPicPr>
          <p:nvPr/>
        </p:nvPicPr>
        <p:blipFill rotWithShape="1">
          <a:blip r:embed="rId4"/>
          <a:srcRect l="23455" r="18725"/>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12934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FD6B03C-4AF4-C128-A2E4-424EE32A0172}"/>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err="1">
                <a:solidFill>
                  <a:schemeClr val="tx1"/>
                </a:solidFill>
                <a:latin typeface="+mj-lt"/>
                <a:ea typeface="+mj-ea"/>
                <a:cs typeface="+mj-cs"/>
              </a:rPr>
              <a:t>Pedagogisch</a:t>
            </a:r>
            <a:r>
              <a:rPr lang="en-US" sz="6000" kern="1200" dirty="0">
                <a:solidFill>
                  <a:schemeClr val="tx1"/>
                </a:solidFill>
                <a:latin typeface="+mj-lt"/>
                <a:ea typeface="+mj-ea"/>
                <a:cs typeface="+mj-cs"/>
              </a:rPr>
              <a:t> </a:t>
            </a:r>
            <a:r>
              <a:rPr lang="en-US" sz="6000" kern="1200" dirty="0" err="1">
                <a:solidFill>
                  <a:schemeClr val="tx1"/>
                </a:solidFill>
                <a:latin typeface="+mj-lt"/>
                <a:ea typeface="+mj-ea"/>
                <a:cs typeface="+mj-cs"/>
              </a:rPr>
              <a:t>klimaat</a:t>
            </a:r>
            <a:r>
              <a:rPr lang="en-US" sz="6000" kern="1200" dirty="0">
                <a:solidFill>
                  <a:schemeClr val="tx1"/>
                </a:solidFill>
                <a:latin typeface="+mj-lt"/>
                <a:ea typeface="+mj-ea"/>
                <a:cs typeface="+mj-cs"/>
              </a:rPr>
              <a:t> in </a:t>
            </a:r>
            <a:r>
              <a:rPr lang="en-US" sz="6000" kern="1200" dirty="0" err="1">
                <a:solidFill>
                  <a:schemeClr val="tx1"/>
                </a:solidFill>
                <a:latin typeface="+mj-lt"/>
                <a:ea typeface="+mj-ea"/>
                <a:cs typeface="+mj-cs"/>
              </a:rPr>
              <a:t>en</a:t>
            </a:r>
            <a:r>
              <a:rPr lang="en-US" sz="6000" kern="1200" dirty="0">
                <a:solidFill>
                  <a:schemeClr val="tx1"/>
                </a:solidFill>
                <a:latin typeface="+mj-lt"/>
                <a:ea typeface="+mj-ea"/>
                <a:cs typeface="+mj-cs"/>
              </a:rPr>
              <a:t> om </a:t>
            </a:r>
            <a:r>
              <a:rPr lang="en-US" sz="6000" kern="1200" dirty="0" err="1">
                <a:solidFill>
                  <a:schemeClr val="tx1"/>
                </a:solidFill>
                <a:latin typeface="+mj-lt"/>
                <a:ea typeface="+mj-ea"/>
                <a:cs typeface="+mj-cs"/>
              </a:rPr>
              <a:t>scholen</a:t>
            </a:r>
            <a:br>
              <a:rPr lang="en-US" sz="6000" dirty="0"/>
            </a:br>
            <a:r>
              <a:rPr lang="en-US" sz="2400" dirty="0"/>
              <a:t>‘</a:t>
            </a:r>
            <a:r>
              <a:rPr lang="en-US" sz="2400" dirty="0" err="1"/>
              <a:t>Verstevigen</a:t>
            </a:r>
            <a:r>
              <a:rPr lang="en-US" sz="2400" dirty="0"/>
              <a:t> basis/</a:t>
            </a:r>
            <a:r>
              <a:rPr lang="en-US" sz="2400" dirty="0" err="1"/>
              <a:t>Verbindingsroute</a:t>
            </a:r>
            <a:r>
              <a:rPr lang="en-US" sz="2400" dirty="0"/>
              <a:t>/</a:t>
            </a:r>
            <a:r>
              <a:rPr lang="en-US" sz="2400" dirty="0" err="1"/>
              <a:t>afbakening</a:t>
            </a:r>
            <a:r>
              <a:rPr lang="en-US" sz="2400" dirty="0"/>
              <a:t> </a:t>
            </a:r>
            <a:r>
              <a:rPr lang="en-US" sz="2400" dirty="0" err="1"/>
              <a:t>en</a:t>
            </a:r>
            <a:r>
              <a:rPr lang="en-US" sz="2400" dirty="0"/>
              <a:t> </a:t>
            </a:r>
            <a:r>
              <a:rPr lang="en-US" sz="2400" dirty="0" err="1"/>
              <a:t>reikwijdte</a:t>
            </a:r>
            <a:r>
              <a:rPr lang="en-US" sz="2400" dirty="0"/>
              <a:t>’</a:t>
            </a:r>
            <a:endParaRPr lang="en-US" sz="2400" kern="1200" dirty="0">
              <a:solidFill>
                <a:schemeClr val="tx1"/>
              </a:solidFill>
              <a:latin typeface="+mj-lt"/>
              <a:ea typeface="+mj-ea"/>
              <a:cs typeface="+mj-cs"/>
            </a:endParaRPr>
          </a:p>
        </p:txBody>
      </p:sp>
      <p:sp>
        <p:nvSpPr>
          <p:cNvPr id="3" name="Rechthoek 2" descr="School">
            <a:extLst>
              <a:ext uri="{FF2B5EF4-FFF2-40B4-BE49-F238E27FC236}">
                <a16:creationId xmlns:a16="http://schemas.microsoft.com/office/drawing/2014/main" id="{2DE9E370-708B-68A8-D702-64C88EF3E2A8}"/>
              </a:ext>
            </a:extLst>
          </p:cNvPr>
          <p:cNvSpPr/>
          <p:nvPr/>
        </p:nvSpPr>
        <p:spPr>
          <a:xfrm>
            <a:off x="2793404" y="2581161"/>
            <a:ext cx="926620" cy="92662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Tree>
    <p:extLst>
      <p:ext uri="{BB962C8B-B14F-4D97-AF65-F5344CB8AC3E}">
        <p14:creationId xmlns:p14="http://schemas.microsoft.com/office/powerpoint/2010/main" val="191482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9AF1115-9F65-9B44-B6BF-CBDB4C5D7612}"/>
              </a:ext>
            </a:extLst>
          </p:cNvPr>
          <p:cNvSpPr>
            <a:spLocks noGrp="1"/>
          </p:cNvSpPr>
          <p:nvPr>
            <p:ph idx="1"/>
          </p:nvPr>
        </p:nvSpPr>
        <p:spPr>
          <a:xfrm>
            <a:off x="5729907" y="1184563"/>
            <a:ext cx="4764166" cy="3932525"/>
          </a:xfrm>
        </p:spPr>
        <p:txBody>
          <a:bodyPr>
            <a:normAutofit lnSpcReduction="10000"/>
          </a:bodyPr>
          <a:lstStyle/>
          <a:p>
            <a:pPr marL="0" indent="0">
              <a:buNone/>
            </a:pPr>
            <a:r>
              <a:rPr lang="nl-NL" sz="2400" dirty="0"/>
              <a:t>"Ons Nederlands onderwijssysteem is gebouwd op de grootste gemene deler in de klas: het gemiddelde. Val je erboven of eronder kom je als snel klem te zitten. Als we ons dat beseffen, heb je al een start gemaakt om fundamenteel anders te denken en te kijken naar kinderen met een beperking.”</a:t>
            </a:r>
          </a:p>
          <a:p>
            <a:pPr marL="0" indent="0">
              <a:buNone/>
            </a:pPr>
            <a:endParaRPr lang="nl-NL" sz="2400" dirty="0"/>
          </a:p>
          <a:p>
            <a:pPr marL="0" indent="0">
              <a:buNone/>
            </a:pPr>
            <a:r>
              <a:rPr lang="nl-NL" sz="2400" dirty="0"/>
              <a:t>Wim </a:t>
            </a:r>
            <a:r>
              <a:rPr lang="nl-NL" sz="2400" dirty="0" err="1"/>
              <a:t>Ludeke</a:t>
            </a:r>
            <a:r>
              <a:rPr lang="nl-NL" sz="2400" dirty="0"/>
              <a:t>, </a:t>
            </a:r>
            <a:r>
              <a:rPr lang="nl-NL" sz="2400" dirty="0" err="1"/>
              <a:t>Lecso</a:t>
            </a:r>
            <a:r>
              <a:rPr lang="nl-NL" sz="2400" dirty="0"/>
              <a:t> in artikel van ‘1 vandaag’. </a:t>
            </a:r>
          </a:p>
        </p:txBody>
      </p:sp>
      <p:pic>
        <p:nvPicPr>
          <p:cNvPr id="2" name="Tijdelijke aanduiding voor inhoud 4">
            <a:extLst>
              <a:ext uri="{FF2B5EF4-FFF2-40B4-BE49-F238E27FC236}">
                <a16:creationId xmlns:a16="http://schemas.microsoft.com/office/drawing/2014/main" id="{A5C31FF2-F3EE-A9EB-F7EF-866282F88A0C}"/>
              </a:ext>
            </a:extLst>
          </p:cNvPr>
          <p:cNvPicPr>
            <a:picLocks noChangeAspect="1"/>
          </p:cNvPicPr>
          <p:nvPr/>
        </p:nvPicPr>
        <p:blipFill rotWithShape="1">
          <a:blip r:embed="rId3">
            <a:extLst>
              <a:ext uri="{28A0092B-C50C-407E-A947-70E740481C1C}">
                <a14:useLocalDpi xmlns:a14="http://schemas.microsoft.com/office/drawing/2010/main" val="0"/>
              </a:ext>
            </a:extLst>
          </a:blip>
          <a:srcRect l="14509" r="5414"/>
          <a:stretch/>
        </p:blipFill>
        <p:spPr>
          <a:xfrm>
            <a:off x="1580911" y="1184563"/>
            <a:ext cx="3035814" cy="3932525"/>
          </a:xfrm>
          <a:prstGeom prst="rect">
            <a:avLst/>
          </a:prstGeom>
        </p:spPr>
      </p:pic>
    </p:spTree>
    <p:extLst>
      <p:ext uri="{BB962C8B-B14F-4D97-AF65-F5344CB8AC3E}">
        <p14:creationId xmlns:p14="http://schemas.microsoft.com/office/powerpoint/2010/main" val="57875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E6AD447-78B2-EBA0-ADAE-3388507C52B8}"/>
              </a:ext>
            </a:extLst>
          </p:cNvPr>
          <p:cNvSpPr>
            <a:spLocks noGrp="1"/>
          </p:cNvSpPr>
          <p:nvPr>
            <p:ph type="title"/>
          </p:nvPr>
        </p:nvSpPr>
        <p:spPr>
          <a:xfrm>
            <a:off x="686834" y="1153572"/>
            <a:ext cx="3200400" cy="4461163"/>
          </a:xfrm>
        </p:spPr>
        <p:txBody>
          <a:bodyPr>
            <a:normAutofit/>
          </a:bodyPr>
          <a:lstStyle/>
          <a:p>
            <a:r>
              <a:rPr lang="nl-NL" sz="5000" dirty="0">
                <a:solidFill>
                  <a:srgbClr val="FFFFFF"/>
                </a:solidFill>
              </a:rPr>
              <a:t>De jeugdwet (artikel 2)</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78982AF0-F25F-2D38-E358-46AA9AF03B4B}"/>
              </a:ext>
            </a:extLst>
          </p:cNvPr>
          <p:cNvSpPr>
            <a:spLocks noGrp="1"/>
          </p:cNvSpPr>
          <p:nvPr>
            <p:ph idx="1"/>
          </p:nvPr>
        </p:nvSpPr>
        <p:spPr>
          <a:xfrm>
            <a:off x="4447308" y="591344"/>
            <a:ext cx="6906491" cy="5585619"/>
          </a:xfrm>
        </p:spPr>
        <p:txBody>
          <a:bodyPr anchor="ctr">
            <a:normAutofit/>
          </a:bodyPr>
          <a:lstStyle/>
          <a:p>
            <a:r>
              <a:rPr lang="nl-NL" sz="2400" dirty="0"/>
              <a:t>Voorkomen en signaleren</a:t>
            </a:r>
          </a:p>
          <a:p>
            <a:r>
              <a:rPr lang="nl-NL" sz="2400" dirty="0"/>
              <a:t>Een bijdrage leveren aan het </a:t>
            </a:r>
            <a:r>
              <a:rPr lang="nl-NL" sz="2400" b="1" dirty="0"/>
              <a:t>pedagogisch klimaat</a:t>
            </a:r>
          </a:p>
          <a:p>
            <a:r>
              <a:rPr lang="nl-NL" sz="2400" dirty="0"/>
              <a:t>Ondersteunen bij opvoeding</a:t>
            </a:r>
          </a:p>
          <a:p>
            <a:r>
              <a:rPr lang="nl-NL" sz="2400" dirty="0"/>
              <a:t>Versterken vaardigheden jeugdigen </a:t>
            </a:r>
          </a:p>
          <a:p>
            <a:endParaRPr lang="nl-NL" dirty="0"/>
          </a:p>
        </p:txBody>
      </p:sp>
    </p:spTree>
    <p:extLst>
      <p:ext uri="{BB962C8B-B14F-4D97-AF65-F5344CB8AC3E}">
        <p14:creationId xmlns:p14="http://schemas.microsoft.com/office/powerpoint/2010/main" val="3144508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306F90-2A14-9863-E0E4-882771EBCC4C}"/>
              </a:ext>
            </a:extLst>
          </p:cNvPr>
          <p:cNvSpPr>
            <a:spLocks noGrp="1"/>
          </p:cNvSpPr>
          <p:nvPr>
            <p:ph type="title"/>
          </p:nvPr>
        </p:nvSpPr>
        <p:spPr>
          <a:xfrm>
            <a:off x="838200" y="557188"/>
            <a:ext cx="10515600" cy="1133499"/>
          </a:xfrm>
        </p:spPr>
        <p:txBody>
          <a:bodyPr>
            <a:normAutofit/>
          </a:bodyPr>
          <a:lstStyle/>
          <a:p>
            <a:pPr algn="ctr"/>
            <a:r>
              <a:rPr lang="nl-NL" sz="5200" dirty="0"/>
              <a:t>Het gaat om:</a:t>
            </a:r>
          </a:p>
        </p:txBody>
      </p:sp>
      <p:graphicFrame>
        <p:nvGraphicFramePr>
          <p:cNvPr id="5" name="Tijdelijke aanduiding voor inhoud 2">
            <a:extLst>
              <a:ext uri="{FF2B5EF4-FFF2-40B4-BE49-F238E27FC236}">
                <a16:creationId xmlns:a16="http://schemas.microsoft.com/office/drawing/2014/main" id="{718AC4DC-10D9-A040-F81F-3E3E63141F28}"/>
              </a:ext>
            </a:extLst>
          </p:cNvPr>
          <p:cNvGraphicFramePr>
            <a:graphicFrameLocks noGrp="1"/>
          </p:cNvGraphicFramePr>
          <p:nvPr>
            <p:ph idx="1"/>
            <p:extLst>
              <p:ext uri="{D42A27DB-BD31-4B8C-83A1-F6EECF244321}">
                <p14:modId xmlns:p14="http://schemas.microsoft.com/office/powerpoint/2010/main" val="342046085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4232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B98C8E-FE6C-696D-B0FA-330069255D1A}"/>
              </a:ext>
            </a:extLst>
          </p:cNvPr>
          <p:cNvSpPr>
            <a:spLocks noGrp="1"/>
          </p:cNvSpPr>
          <p:nvPr>
            <p:ph type="title"/>
          </p:nvPr>
        </p:nvSpPr>
        <p:spPr>
          <a:xfrm>
            <a:off x="1043631" y="809898"/>
            <a:ext cx="10173010" cy="1554480"/>
          </a:xfrm>
        </p:spPr>
        <p:txBody>
          <a:bodyPr anchor="ctr">
            <a:normAutofit/>
          </a:bodyPr>
          <a:lstStyle/>
          <a:p>
            <a:r>
              <a:rPr lang="nl-NL" sz="4800"/>
              <a:t>En concreet</a:t>
            </a:r>
          </a:p>
        </p:txBody>
      </p:sp>
      <p:graphicFrame>
        <p:nvGraphicFramePr>
          <p:cNvPr id="5" name="Tijdelijke aanduiding voor inhoud 2">
            <a:extLst>
              <a:ext uri="{FF2B5EF4-FFF2-40B4-BE49-F238E27FC236}">
                <a16:creationId xmlns:a16="http://schemas.microsoft.com/office/drawing/2014/main" id="{2789B5E3-685E-63FA-89DC-5F352E286C52}"/>
              </a:ext>
            </a:extLst>
          </p:cNvPr>
          <p:cNvGraphicFramePr>
            <a:graphicFrameLocks noGrp="1"/>
          </p:cNvGraphicFramePr>
          <p:nvPr>
            <p:ph idx="1"/>
            <p:extLst>
              <p:ext uri="{D42A27DB-BD31-4B8C-83A1-F6EECF244321}">
                <p14:modId xmlns:p14="http://schemas.microsoft.com/office/powerpoint/2010/main" val="2041874733"/>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7660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AB3C7-0149-2A62-B186-90507B96253D}"/>
              </a:ext>
            </a:extLst>
          </p:cNvPr>
          <p:cNvSpPr>
            <a:spLocks noGrp="1"/>
          </p:cNvSpPr>
          <p:nvPr>
            <p:ph type="title"/>
          </p:nvPr>
        </p:nvSpPr>
        <p:spPr>
          <a:xfrm>
            <a:off x="594360" y="637125"/>
            <a:ext cx="3802276" cy="5256371"/>
          </a:xfrm>
        </p:spPr>
        <p:txBody>
          <a:bodyPr>
            <a:normAutofit/>
          </a:bodyPr>
          <a:lstStyle/>
          <a:p>
            <a:r>
              <a:rPr lang="nl-NL" sz="4800" dirty="0"/>
              <a:t>Wat er eigenlijk moet gebeuren:</a:t>
            </a:r>
          </a:p>
        </p:txBody>
      </p:sp>
      <p:graphicFrame>
        <p:nvGraphicFramePr>
          <p:cNvPr id="5" name="Tijdelijke aanduiding voor inhoud 2">
            <a:extLst>
              <a:ext uri="{FF2B5EF4-FFF2-40B4-BE49-F238E27FC236}">
                <a16:creationId xmlns:a16="http://schemas.microsoft.com/office/drawing/2014/main" id="{B1D3502C-9862-736D-6702-2F08F40A0326}"/>
              </a:ext>
            </a:extLst>
          </p:cNvPr>
          <p:cNvGraphicFramePr>
            <a:graphicFrameLocks noGrp="1"/>
          </p:cNvGraphicFramePr>
          <p:nvPr>
            <p:ph idx="1"/>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vak 2">
            <a:extLst>
              <a:ext uri="{FF2B5EF4-FFF2-40B4-BE49-F238E27FC236}">
                <a16:creationId xmlns:a16="http://schemas.microsoft.com/office/drawing/2014/main" id="{9BB40AE5-5D93-96AA-7C03-8A4423B7BAF9}"/>
              </a:ext>
            </a:extLst>
          </p:cNvPr>
          <p:cNvSpPr txBox="1"/>
          <p:nvPr/>
        </p:nvSpPr>
        <p:spPr>
          <a:xfrm>
            <a:off x="9234148" y="2140527"/>
            <a:ext cx="5043055" cy="369332"/>
          </a:xfrm>
          <a:prstGeom prst="rect">
            <a:avLst/>
          </a:prstGeom>
          <a:noFill/>
        </p:spPr>
        <p:txBody>
          <a:bodyPr wrap="square" rtlCol="0">
            <a:spAutoFit/>
          </a:bodyPr>
          <a:lstStyle/>
          <a:p>
            <a:r>
              <a:rPr lang="nl-NL" dirty="0"/>
              <a:t>Pedagogisch klimaat</a:t>
            </a:r>
          </a:p>
        </p:txBody>
      </p:sp>
      <p:sp>
        <p:nvSpPr>
          <p:cNvPr id="4" name="Vrije vorm 3">
            <a:extLst>
              <a:ext uri="{FF2B5EF4-FFF2-40B4-BE49-F238E27FC236}">
                <a16:creationId xmlns:a16="http://schemas.microsoft.com/office/drawing/2014/main" id="{AAB2A873-B59D-E815-5032-968A6406144D}"/>
              </a:ext>
            </a:extLst>
          </p:cNvPr>
          <p:cNvSpPr/>
          <p:nvPr/>
        </p:nvSpPr>
        <p:spPr>
          <a:xfrm>
            <a:off x="5985164" y="2119745"/>
            <a:ext cx="2389909" cy="540339"/>
          </a:xfrm>
          <a:custGeom>
            <a:avLst/>
            <a:gdLst>
              <a:gd name="connsiteX0" fmla="*/ 124691 w 2389909"/>
              <a:gd name="connsiteY0" fmla="*/ 311728 h 540339"/>
              <a:gd name="connsiteX1" fmla="*/ 207818 w 2389909"/>
              <a:gd name="connsiteY1" fmla="*/ 415637 h 540339"/>
              <a:gd name="connsiteX2" fmla="*/ 270163 w 2389909"/>
              <a:gd name="connsiteY2" fmla="*/ 477982 h 540339"/>
              <a:gd name="connsiteX3" fmla="*/ 290945 w 2389909"/>
              <a:gd name="connsiteY3" fmla="*/ 394855 h 540339"/>
              <a:gd name="connsiteX4" fmla="*/ 332509 w 2389909"/>
              <a:gd name="connsiteY4" fmla="*/ 332510 h 540339"/>
              <a:gd name="connsiteX5" fmla="*/ 436418 w 2389909"/>
              <a:gd name="connsiteY5" fmla="*/ 166255 h 540339"/>
              <a:gd name="connsiteX6" fmla="*/ 498763 w 2389909"/>
              <a:gd name="connsiteY6" fmla="*/ 62346 h 540339"/>
              <a:gd name="connsiteX7" fmla="*/ 540327 w 2389909"/>
              <a:gd name="connsiteY7" fmla="*/ 0 h 540339"/>
              <a:gd name="connsiteX8" fmla="*/ 561109 w 2389909"/>
              <a:gd name="connsiteY8" fmla="*/ 62346 h 540339"/>
              <a:gd name="connsiteX9" fmla="*/ 581891 w 2389909"/>
              <a:gd name="connsiteY9" fmla="*/ 228600 h 540339"/>
              <a:gd name="connsiteX10" fmla="*/ 665018 w 2389909"/>
              <a:gd name="connsiteY10" fmla="*/ 207819 h 540339"/>
              <a:gd name="connsiteX11" fmla="*/ 810491 w 2389909"/>
              <a:gd name="connsiteY11" fmla="*/ 124691 h 540339"/>
              <a:gd name="connsiteX12" fmla="*/ 872836 w 2389909"/>
              <a:gd name="connsiteY12" fmla="*/ 249382 h 540339"/>
              <a:gd name="connsiteX13" fmla="*/ 955963 w 2389909"/>
              <a:gd name="connsiteY13" fmla="*/ 207819 h 540339"/>
              <a:gd name="connsiteX14" fmla="*/ 1018309 w 2389909"/>
              <a:gd name="connsiteY14" fmla="*/ 166255 h 540339"/>
              <a:gd name="connsiteX15" fmla="*/ 1101436 w 2389909"/>
              <a:gd name="connsiteY15" fmla="*/ 145473 h 540339"/>
              <a:gd name="connsiteX16" fmla="*/ 1163781 w 2389909"/>
              <a:gd name="connsiteY16" fmla="*/ 166255 h 540339"/>
              <a:gd name="connsiteX17" fmla="*/ 1267691 w 2389909"/>
              <a:gd name="connsiteY17" fmla="*/ 228600 h 540339"/>
              <a:gd name="connsiteX18" fmla="*/ 1330036 w 2389909"/>
              <a:gd name="connsiteY18" fmla="*/ 332510 h 540339"/>
              <a:gd name="connsiteX19" fmla="*/ 1392381 w 2389909"/>
              <a:gd name="connsiteY19" fmla="*/ 374073 h 540339"/>
              <a:gd name="connsiteX20" fmla="*/ 1517072 w 2389909"/>
              <a:gd name="connsiteY20" fmla="*/ 457200 h 540339"/>
              <a:gd name="connsiteX21" fmla="*/ 1620981 w 2389909"/>
              <a:gd name="connsiteY21" fmla="*/ 332510 h 540339"/>
              <a:gd name="connsiteX22" fmla="*/ 1683327 w 2389909"/>
              <a:gd name="connsiteY22" fmla="*/ 311728 h 540339"/>
              <a:gd name="connsiteX23" fmla="*/ 1766454 w 2389909"/>
              <a:gd name="connsiteY23" fmla="*/ 311728 h 540339"/>
              <a:gd name="connsiteX24" fmla="*/ 1849581 w 2389909"/>
              <a:gd name="connsiteY24" fmla="*/ 249382 h 540339"/>
              <a:gd name="connsiteX25" fmla="*/ 1911927 w 2389909"/>
              <a:gd name="connsiteY25" fmla="*/ 187037 h 540339"/>
              <a:gd name="connsiteX26" fmla="*/ 2015836 w 2389909"/>
              <a:gd name="connsiteY26" fmla="*/ 103910 h 540339"/>
              <a:gd name="connsiteX27" fmla="*/ 2078181 w 2389909"/>
              <a:gd name="connsiteY27" fmla="*/ 124691 h 540339"/>
              <a:gd name="connsiteX28" fmla="*/ 2140527 w 2389909"/>
              <a:gd name="connsiteY28" fmla="*/ 187037 h 540339"/>
              <a:gd name="connsiteX29" fmla="*/ 2202872 w 2389909"/>
              <a:gd name="connsiteY29" fmla="*/ 228600 h 540339"/>
              <a:gd name="connsiteX30" fmla="*/ 2265218 w 2389909"/>
              <a:gd name="connsiteY30" fmla="*/ 207819 h 540339"/>
              <a:gd name="connsiteX31" fmla="*/ 2389909 w 2389909"/>
              <a:gd name="connsiteY31" fmla="*/ 270164 h 540339"/>
              <a:gd name="connsiteX32" fmla="*/ 2244436 w 2389909"/>
              <a:gd name="connsiteY32" fmla="*/ 290946 h 540339"/>
              <a:gd name="connsiteX33" fmla="*/ 2182091 w 2389909"/>
              <a:gd name="connsiteY33" fmla="*/ 311728 h 540339"/>
              <a:gd name="connsiteX34" fmla="*/ 2098963 w 2389909"/>
              <a:gd name="connsiteY34" fmla="*/ 290946 h 540339"/>
              <a:gd name="connsiteX35" fmla="*/ 1932709 w 2389909"/>
              <a:gd name="connsiteY35" fmla="*/ 270164 h 540339"/>
              <a:gd name="connsiteX36" fmla="*/ 976745 w 2389909"/>
              <a:gd name="connsiteY36" fmla="*/ 249382 h 540339"/>
              <a:gd name="connsiteX37" fmla="*/ 872836 w 2389909"/>
              <a:gd name="connsiteY37" fmla="*/ 207819 h 540339"/>
              <a:gd name="connsiteX38" fmla="*/ 353291 w 2389909"/>
              <a:gd name="connsiteY38" fmla="*/ 228600 h 540339"/>
              <a:gd name="connsiteX39" fmla="*/ 0 w 2389909"/>
              <a:gd name="connsiteY39" fmla="*/ 249382 h 540339"/>
              <a:gd name="connsiteX40" fmla="*/ 124691 w 2389909"/>
              <a:gd name="connsiteY40" fmla="*/ 207819 h 540339"/>
              <a:gd name="connsiteX41" fmla="*/ 976745 w 2389909"/>
              <a:gd name="connsiteY41" fmla="*/ 166255 h 540339"/>
              <a:gd name="connsiteX42" fmla="*/ 1101436 w 2389909"/>
              <a:gd name="connsiteY42" fmla="*/ 124691 h 540339"/>
              <a:gd name="connsiteX43" fmla="*/ 1288472 w 2389909"/>
              <a:gd name="connsiteY43" fmla="*/ 83128 h 540339"/>
              <a:gd name="connsiteX44" fmla="*/ 1787236 w 2389909"/>
              <a:gd name="connsiteY44" fmla="*/ 103910 h 540339"/>
              <a:gd name="connsiteX45" fmla="*/ 1911927 w 2389909"/>
              <a:gd name="connsiteY45" fmla="*/ 166255 h 540339"/>
              <a:gd name="connsiteX46" fmla="*/ 1974272 w 2389909"/>
              <a:gd name="connsiteY46" fmla="*/ 187037 h 540339"/>
              <a:gd name="connsiteX47" fmla="*/ 2265218 w 2389909"/>
              <a:gd name="connsiteY47" fmla="*/ 207819 h 540339"/>
              <a:gd name="connsiteX48" fmla="*/ 2389909 w 2389909"/>
              <a:gd name="connsiteY48" fmla="*/ 249382 h 54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389909" h="540339">
                <a:moveTo>
                  <a:pt x="124691" y="311728"/>
                </a:moveTo>
                <a:cubicBezTo>
                  <a:pt x="152400" y="346364"/>
                  <a:pt x="189463" y="375257"/>
                  <a:pt x="207818" y="415637"/>
                </a:cubicBezTo>
                <a:cubicBezTo>
                  <a:pt x="258266" y="526624"/>
                  <a:pt x="190076" y="598115"/>
                  <a:pt x="270163" y="477982"/>
                </a:cubicBezTo>
                <a:cubicBezTo>
                  <a:pt x="277090" y="450273"/>
                  <a:pt x="279694" y="421107"/>
                  <a:pt x="290945" y="394855"/>
                </a:cubicBezTo>
                <a:cubicBezTo>
                  <a:pt x="300784" y="371898"/>
                  <a:pt x="320117" y="354196"/>
                  <a:pt x="332509" y="332510"/>
                </a:cubicBezTo>
                <a:cubicBezTo>
                  <a:pt x="494881" y="48358"/>
                  <a:pt x="237734" y="464281"/>
                  <a:pt x="436418" y="166255"/>
                </a:cubicBezTo>
                <a:cubicBezTo>
                  <a:pt x="458824" y="132646"/>
                  <a:pt x="477355" y="96599"/>
                  <a:pt x="498763" y="62346"/>
                </a:cubicBezTo>
                <a:cubicBezTo>
                  <a:pt x="512001" y="41166"/>
                  <a:pt x="526472" y="20782"/>
                  <a:pt x="540327" y="0"/>
                </a:cubicBezTo>
                <a:cubicBezTo>
                  <a:pt x="547254" y="20782"/>
                  <a:pt x="557190" y="40793"/>
                  <a:pt x="561109" y="62346"/>
                </a:cubicBezTo>
                <a:cubicBezTo>
                  <a:pt x="571100" y="117294"/>
                  <a:pt x="549429" y="183154"/>
                  <a:pt x="581891" y="228600"/>
                </a:cubicBezTo>
                <a:cubicBezTo>
                  <a:pt x="598492" y="251842"/>
                  <a:pt x="637309" y="214746"/>
                  <a:pt x="665018" y="207819"/>
                </a:cubicBezTo>
                <a:cubicBezTo>
                  <a:pt x="669680" y="204323"/>
                  <a:pt x="775996" y="110893"/>
                  <a:pt x="810491" y="124691"/>
                </a:cubicBezTo>
                <a:cubicBezTo>
                  <a:pt x="841479" y="137086"/>
                  <a:pt x="864088" y="223137"/>
                  <a:pt x="872836" y="249382"/>
                </a:cubicBezTo>
                <a:cubicBezTo>
                  <a:pt x="900545" y="235528"/>
                  <a:pt x="929065" y="223189"/>
                  <a:pt x="955963" y="207819"/>
                </a:cubicBezTo>
                <a:cubicBezTo>
                  <a:pt x="977649" y="195427"/>
                  <a:pt x="995352" y="176094"/>
                  <a:pt x="1018309" y="166255"/>
                </a:cubicBezTo>
                <a:cubicBezTo>
                  <a:pt x="1044561" y="155004"/>
                  <a:pt x="1073727" y="152400"/>
                  <a:pt x="1101436" y="145473"/>
                </a:cubicBezTo>
                <a:cubicBezTo>
                  <a:pt x="1122218" y="152400"/>
                  <a:pt x="1150097" y="149149"/>
                  <a:pt x="1163781" y="166255"/>
                </a:cubicBezTo>
                <a:cubicBezTo>
                  <a:pt x="1242290" y="264391"/>
                  <a:pt x="1106054" y="269009"/>
                  <a:pt x="1267691" y="228600"/>
                </a:cubicBezTo>
                <a:cubicBezTo>
                  <a:pt x="1288473" y="263237"/>
                  <a:pt x="1303749" y="301841"/>
                  <a:pt x="1330036" y="332510"/>
                </a:cubicBezTo>
                <a:cubicBezTo>
                  <a:pt x="1346290" y="351474"/>
                  <a:pt x="1373194" y="358084"/>
                  <a:pt x="1392381" y="374073"/>
                </a:cubicBezTo>
                <a:cubicBezTo>
                  <a:pt x="1496162" y="460557"/>
                  <a:pt x="1407507" y="420680"/>
                  <a:pt x="1517072" y="457200"/>
                </a:cubicBezTo>
                <a:cubicBezTo>
                  <a:pt x="1547741" y="411198"/>
                  <a:pt x="1572978" y="364512"/>
                  <a:pt x="1620981" y="332510"/>
                </a:cubicBezTo>
                <a:cubicBezTo>
                  <a:pt x="1639208" y="320359"/>
                  <a:pt x="1662545" y="318655"/>
                  <a:pt x="1683327" y="311728"/>
                </a:cubicBezTo>
                <a:cubicBezTo>
                  <a:pt x="1732742" y="163484"/>
                  <a:pt x="1662674" y="311728"/>
                  <a:pt x="1766454" y="311728"/>
                </a:cubicBezTo>
                <a:cubicBezTo>
                  <a:pt x="1801090" y="311728"/>
                  <a:pt x="1823283" y="271923"/>
                  <a:pt x="1849581" y="249382"/>
                </a:cubicBezTo>
                <a:cubicBezTo>
                  <a:pt x="1871896" y="230255"/>
                  <a:pt x="1889809" y="206390"/>
                  <a:pt x="1911927" y="187037"/>
                </a:cubicBezTo>
                <a:cubicBezTo>
                  <a:pt x="1945308" y="157828"/>
                  <a:pt x="1981200" y="131619"/>
                  <a:pt x="2015836" y="103910"/>
                </a:cubicBezTo>
                <a:cubicBezTo>
                  <a:pt x="2036618" y="110837"/>
                  <a:pt x="2059954" y="112540"/>
                  <a:pt x="2078181" y="124691"/>
                </a:cubicBezTo>
                <a:cubicBezTo>
                  <a:pt x="2102635" y="140994"/>
                  <a:pt x="2117949" y="168222"/>
                  <a:pt x="2140527" y="187037"/>
                </a:cubicBezTo>
                <a:cubicBezTo>
                  <a:pt x="2159714" y="203026"/>
                  <a:pt x="2182090" y="214746"/>
                  <a:pt x="2202872" y="228600"/>
                </a:cubicBezTo>
                <a:cubicBezTo>
                  <a:pt x="2223654" y="221673"/>
                  <a:pt x="2243312" y="207819"/>
                  <a:pt x="2265218" y="207819"/>
                </a:cubicBezTo>
                <a:cubicBezTo>
                  <a:pt x="2308239" y="207819"/>
                  <a:pt x="2358386" y="249149"/>
                  <a:pt x="2389909" y="270164"/>
                </a:cubicBezTo>
                <a:cubicBezTo>
                  <a:pt x="2341418" y="277091"/>
                  <a:pt x="2292468" y="281339"/>
                  <a:pt x="2244436" y="290946"/>
                </a:cubicBezTo>
                <a:cubicBezTo>
                  <a:pt x="2222956" y="295242"/>
                  <a:pt x="2203997" y="311728"/>
                  <a:pt x="2182091" y="311728"/>
                </a:cubicBezTo>
                <a:cubicBezTo>
                  <a:pt x="2153529" y="311728"/>
                  <a:pt x="2126672" y="297873"/>
                  <a:pt x="2098963" y="290946"/>
                </a:cubicBezTo>
                <a:cubicBezTo>
                  <a:pt x="1979991" y="211630"/>
                  <a:pt x="2099629" y="270164"/>
                  <a:pt x="1932709" y="270164"/>
                </a:cubicBezTo>
                <a:cubicBezTo>
                  <a:pt x="1613979" y="270164"/>
                  <a:pt x="1295400" y="256309"/>
                  <a:pt x="976745" y="249382"/>
                </a:cubicBezTo>
                <a:cubicBezTo>
                  <a:pt x="906679" y="144285"/>
                  <a:pt x="973216" y="200649"/>
                  <a:pt x="872836" y="207819"/>
                </a:cubicBezTo>
                <a:cubicBezTo>
                  <a:pt x="699956" y="220167"/>
                  <a:pt x="526415" y="220356"/>
                  <a:pt x="353291" y="228600"/>
                </a:cubicBezTo>
                <a:cubicBezTo>
                  <a:pt x="235457" y="234211"/>
                  <a:pt x="117764" y="242455"/>
                  <a:pt x="0" y="249382"/>
                </a:cubicBezTo>
                <a:cubicBezTo>
                  <a:pt x="41564" y="235528"/>
                  <a:pt x="81475" y="215022"/>
                  <a:pt x="124691" y="207819"/>
                </a:cubicBezTo>
                <a:cubicBezTo>
                  <a:pt x="488634" y="147161"/>
                  <a:pt x="207262" y="188240"/>
                  <a:pt x="976745" y="166255"/>
                </a:cubicBezTo>
                <a:cubicBezTo>
                  <a:pt x="1018309" y="152400"/>
                  <a:pt x="1058475" y="133283"/>
                  <a:pt x="1101436" y="124691"/>
                </a:cubicBezTo>
                <a:cubicBezTo>
                  <a:pt x="1233352" y="98309"/>
                  <a:pt x="1171077" y="112477"/>
                  <a:pt x="1288472" y="83128"/>
                </a:cubicBezTo>
                <a:cubicBezTo>
                  <a:pt x="1454727" y="90055"/>
                  <a:pt x="1621292" y="91618"/>
                  <a:pt x="1787236" y="103910"/>
                </a:cubicBezTo>
                <a:cubicBezTo>
                  <a:pt x="1848557" y="108452"/>
                  <a:pt x="1859539" y="140061"/>
                  <a:pt x="1911927" y="166255"/>
                </a:cubicBezTo>
                <a:cubicBezTo>
                  <a:pt x="1931520" y="176052"/>
                  <a:pt x="1952516" y="184477"/>
                  <a:pt x="1974272" y="187037"/>
                </a:cubicBezTo>
                <a:cubicBezTo>
                  <a:pt x="2070835" y="198397"/>
                  <a:pt x="2168236" y="200892"/>
                  <a:pt x="2265218" y="207819"/>
                </a:cubicBezTo>
                <a:cubicBezTo>
                  <a:pt x="2363373" y="232357"/>
                  <a:pt x="2322799" y="215827"/>
                  <a:pt x="2389909" y="249382"/>
                </a:cubicBez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151625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7928DCF-75FC-6645-A9A3-49B2738EC642}"/>
              </a:ext>
            </a:extLst>
          </p:cNvPr>
          <p:cNvSpPr>
            <a:spLocks noGrp="1"/>
          </p:cNvSpPr>
          <p:nvPr>
            <p:ph type="title"/>
          </p:nvPr>
        </p:nvSpPr>
        <p:spPr>
          <a:xfrm>
            <a:off x="686834" y="1153572"/>
            <a:ext cx="3200400" cy="4461163"/>
          </a:xfrm>
        </p:spPr>
        <p:txBody>
          <a:bodyPr>
            <a:normAutofit/>
          </a:bodyPr>
          <a:lstStyle/>
          <a:p>
            <a:r>
              <a:rPr lang="nl-NL">
                <a:solidFill>
                  <a:srgbClr val="FFFFFF"/>
                </a:solidFill>
              </a:rPr>
              <a:t>Amsterdam, SJSO (Kohnstamm, 2020)</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476026E8-770D-7347-81E6-884ABCC95152}"/>
              </a:ext>
            </a:extLst>
          </p:cNvPr>
          <p:cNvSpPr>
            <a:spLocks noGrp="1"/>
          </p:cNvSpPr>
          <p:nvPr>
            <p:ph idx="1"/>
          </p:nvPr>
        </p:nvSpPr>
        <p:spPr>
          <a:xfrm>
            <a:off x="4447308" y="591344"/>
            <a:ext cx="6906491" cy="5585619"/>
          </a:xfrm>
        </p:spPr>
        <p:txBody>
          <a:bodyPr anchor="ctr">
            <a:normAutofit/>
          </a:bodyPr>
          <a:lstStyle/>
          <a:p>
            <a:r>
              <a:rPr lang="nl-NL" dirty="0"/>
              <a:t>Hulp verbonden aan de school</a:t>
            </a:r>
          </a:p>
          <a:p>
            <a:r>
              <a:rPr lang="nl-NL" dirty="0"/>
              <a:t>Hulp verbonden aan een specifieke klas of voorziening</a:t>
            </a:r>
          </a:p>
          <a:p>
            <a:endParaRPr lang="nl-NL" dirty="0"/>
          </a:p>
          <a:p>
            <a:r>
              <a:rPr lang="nl-NL" dirty="0"/>
              <a:t>Minder bureaucratie</a:t>
            </a:r>
          </a:p>
          <a:p>
            <a:r>
              <a:rPr lang="nl-NL" dirty="0"/>
              <a:t>Tevredenheid ouders</a:t>
            </a:r>
          </a:p>
          <a:p>
            <a:r>
              <a:rPr lang="nl-NL" dirty="0"/>
              <a:t>Minder segregatie</a:t>
            </a:r>
          </a:p>
          <a:p>
            <a:r>
              <a:rPr lang="nl-NL" dirty="0"/>
              <a:t>Effectiviteit</a:t>
            </a:r>
          </a:p>
        </p:txBody>
      </p:sp>
    </p:spTree>
    <p:extLst>
      <p:ext uri="{BB962C8B-B14F-4D97-AF65-F5344CB8AC3E}">
        <p14:creationId xmlns:p14="http://schemas.microsoft.com/office/powerpoint/2010/main" val="1953770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8CB99D9-584D-D242-9EB3-561894D8F8F9}"/>
              </a:ext>
            </a:extLst>
          </p:cNvPr>
          <p:cNvSpPr>
            <a:spLocks noGrp="1"/>
          </p:cNvSpPr>
          <p:nvPr>
            <p:ph type="title"/>
          </p:nvPr>
        </p:nvSpPr>
        <p:spPr>
          <a:xfrm>
            <a:off x="686834" y="1153572"/>
            <a:ext cx="3200400" cy="4461163"/>
          </a:xfrm>
        </p:spPr>
        <p:txBody>
          <a:bodyPr>
            <a:normAutofit/>
          </a:bodyPr>
          <a:lstStyle/>
          <a:p>
            <a:r>
              <a:rPr lang="nl-NL">
                <a:solidFill>
                  <a:srgbClr val="FFFFFF"/>
                </a:solidFill>
              </a:rPr>
              <a:t>Almere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FA5DF7A3-AF12-8041-B1E1-778625C79F7D}"/>
              </a:ext>
            </a:extLst>
          </p:cNvPr>
          <p:cNvSpPr>
            <a:spLocks noGrp="1"/>
          </p:cNvSpPr>
          <p:nvPr>
            <p:ph idx="1"/>
          </p:nvPr>
        </p:nvSpPr>
        <p:spPr>
          <a:xfrm>
            <a:off x="4447308" y="591344"/>
            <a:ext cx="6906491" cy="5585619"/>
          </a:xfrm>
        </p:spPr>
        <p:txBody>
          <a:bodyPr anchor="ctr">
            <a:normAutofit/>
          </a:bodyPr>
          <a:lstStyle/>
          <a:p>
            <a:r>
              <a:rPr lang="nl-NL" dirty="0"/>
              <a:t>Jeugdhulp aan de leerling tijdens onderwijstijd</a:t>
            </a:r>
          </a:p>
          <a:p>
            <a:r>
              <a:rPr lang="nl-NL" dirty="0"/>
              <a:t>Jeugdhulp aan de leerling tijdens en na onderwijstijd</a:t>
            </a:r>
          </a:p>
          <a:p>
            <a:r>
              <a:rPr lang="nl-NL" dirty="0"/>
              <a:t>Jeugd- en gezinshulp tijdens en na onderwijstijd</a:t>
            </a:r>
          </a:p>
        </p:txBody>
      </p:sp>
    </p:spTree>
    <p:extLst>
      <p:ext uri="{BB962C8B-B14F-4D97-AF65-F5344CB8AC3E}">
        <p14:creationId xmlns:p14="http://schemas.microsoft.com/office/powerpoint/2010/main" val="685745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1A080-ACBA-7943-A616-6D48835B7EC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A8F2965B-33D6-F04F-87D0-DE964EFCE4C2}"/>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26F3E079-C576-6644-9735-881F44C2E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101" y="681037"/>
            <a:ext cx="11540127" cy="5544127"/>
          </a:xfrm>
          <a:prstGeom prst="rect">
            <a:avLst/>
          </a:prstGeom>
        </p:spPr>
      </p:pic>
    </p:spTree>
    <p:extLst>
      <p:ext uri="{BB962C8B-B14F-4D97-AF65-F5344CB8AC3E}">
        <p14:creationId xmlns:p14="http://schemas.microsoft.com/office/powerpoint/2010/main" val="943338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F8E452-F95E-2B4F-790A-FE7E2C8A1874}"/>
              </a:ext>
            </a:extLst>
          </p:cNvPr>
          <p:cNvSpPr>
            <a:spLocks noGrp="1"/>
          </p:cNvSpPr>
          <p:nvPr>
            <p:ph type="title"/>
          </p:nvPr>
        </p:nvSpPr>
        <p:spPr>
          <a:xfrm>
            <a:off x="9093496" y="618681"/>
            <a:ext cx="2613872" cy="4794567"/>
          </a:xfrm>
        </p:spPr>
        <p:txBody>
          <a:bodyPr vert="horz" lIns="91440" tIns="45720" rIns="91440" bIns="45720" rtlCol="0" anchor="ctr">
            <a:normAutofit/>
          </a:bodyPr>
          <a:lstStyle/>
          <a:p>
            <a:endParaRPr lang="en-US" sz="3600" dirty="0">
              <a:solidFill>
                <a:srgbClr val="FFFFFF"/>
              </a:solidFill>
            </a:endParaRPr>
          </a:p>
        </p:txBody>
      </p:sp>
      <p:pic>
        <p:nvPicPr>
          <p:cNvPr id="5" name="Tijdelijke aanduiding voor inhoud 4" descr="Afbeelding met stadion, gebouw, Sportlocatie, voetbal&#10;&#10;Automatisch gegenereerde beschrijving">
            <a:extLst>
              <a:ext uri="{FF2B5EF4-FFF2-40B4-BE49-F238E27FC236}">
                <a16:creationId xmlns:a16="http://schemas.microsoft.com/office/drawing/2014/main" id="{8AF88E15-AF3A-FC0B-523A-881CFB05038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864" r="2206" b="-1"/>
          <a:stretch/>
        </p:blipFill>
        <p:spPr>
          <a:xfrm>
            <a:off x="976251" y="942538"/>
            <a:ext cx="7163222" cy="4808332"/>
          </a:xfrm>
          <a:prstGeom prst="rect">
            <a:avLst/>
          </a:prstGeom>
          <a:effectLst/>
        </p:spPr>
      </p:pic>
    </p:spTree>
    <p:extLst>
      <p:ext uri="{BB962C8B-B14F-4D97-AF65-F5344CB8AC3E}">
        <p14:creationId xmlns:p14="http://schemas.microsoft.com/office/powerpoint/2010/main" val="4034473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8F57285-C1ED-B24D-910A-CD7368E8F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325" y="1857829"/>
            <a:ext cx="11089502" cy="3280228"/>
          </a:xfrm>
          <a:prstGeom prst="rect">
            <a:avLst/>
          </a:prstGeom>
        </p:spPr>
      </p:pic>
    </p:spTree>
    <p:extLst>
      <p:ext uri="{BB962C8B-B14F-4D97-AF65-F5344CB8AC3E}">
        <p14:creationId xmlns:p14="http://schemas.microsoft.com/office/powerpoint/2010/main" val="3656845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DADE24-212C-75AA-5DD4-F3317729CCFA}"/>
              </a:ext>
            </a:extLst>
          </p:cNvPr>
          <p:cNvSpPr>
            <a:spLocks noGrp="1"/>
          </p:cNvSpPr>
          <p:nvPr>
            <p:ph type="title"/>
          </p:nvPr>
        </p:nvSpPr>
        <p:spPr>
          <a:xfrm>
            <a:off x="838200" y="2959469"/>
            <a:ext cx="3372293" cy="1325563"/>
          </a:xfrm>
        </p:spPr>
        <p:txBody>
          <a:bodyPr>
            <a:normAutofit fontScale="90000"/>
          </a:bodyPr>
          <a:lstStyle/>
          <a:p>
            <a:r>
              <a:rPr lang="nl-NL" dirty="0"/>
              <a:t>Financiële effecten van jeugdhulp op school (let op: het gaat om een wijkteammedewerker)</a:t>
            </a:r>
          </a:p>
        </p:txBody>
      </p:sp>
      <p:pic>
        <p:nvPicPr>
          <p:cNvPr id="5" name="Tijdelijke aanduiding voor inhoud 4">
            <a:extLst>
              <a:ext uri="{FF2B5EF4-FFF2-40B4-BE49-F238E27FC236}">
                <a16:creationId xmlns:a16="http://schemas.microsoft.com/office/drawing/2014/main" id="{C3C30951-4380-9780-73EE-86F3E5EEDC7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0739" y="613505"/>
            <a:ext cx="7781261" cy="6244495"/>
          </a:xfrm>
        </p:spPr>
      </p:pic>
    </p:spTree>
    <p:extLst>
      <p:ext uri="{BB962C8B-B14F-4D97-AF65-F5344CB8AC3E}">
        <p14:creationId xmlns:p14="http://schemas.microsoft.com/office/powerpoint/2010/main" val="3635222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052A8-488A-011C-54C9-D4942C7B2D00}"/>
              </a:ext>
            </a:extLst>
          </p:cNvPr>
          <p:cNvSpPr>
            <a:spLocks noGrp="1"/>
          </p:cNvSpPr>
          <p:nvPr>
            <p:ph type="title"/>
          </p:nvPr>
        </p:nvSpPr>
        <p:spPr>
          <a:xfrm>
            <a:off x="561754" y="2534167"/>
            <a:ext cx="3755065" cy="1325563"/>
          </a:xfrm>
        </p:spPr>
        <p:txBody>
          <a:bodyPr>
            <a:normAutofit fontScale="90000"/>
          </a:bodyPr>
          <a:lstStyle/>
          <a:p>
            <a:r>
              <a:rPr lang="nl-NL" dirty="0"/>
              <a:t>Effectenboom van het verplaatsen van KDC zorg naar BSO of </a:t>
            </a:r>
            <a:r>
              <a:rPr lang="nl-NL" dirty="0" err="1"/>
              <a:t>kinder</a:t>
            </a:r>
            <a:br>
              <a:rPr lang="nl-NL" dirty="0"/>
            </a:br>
            <a:r>
              <a:rPr lang="nl-NL" dirty="0"/>
              <a:t>opvang (besparing 49 tot 70 miljoen)</a:t>
            </a:r>
          </a:p>
        </p:txBody>
      </p:sp>
      <p:pic>
        <p:nvPicPr>
          <p:cNvPr id="5" name="Tijdelijke aanduiding voor inhoud 4">
            <a:extLst>
              <a:ext uri="{FF2B5EF4-FFF2-40B4-BE49-F238E27FC236}">
                <a16:creationId xmlns:a16="http://schemas.microsoft.com/office/drawing/2014/main" id="{022023CE-4D8B-915F-C341-36B62F37062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82"/>
          <a:stretch/>
        </p:blipFill>
        <p:spPr>
          <a:xfrm>
            <a:off x="3572540" y="467832"/>
            <a:ext cx="8660277" cy="6390167"/>
          </a:xfrm>
        </p:spPr>
      </p:pic>
    </p:spTree>
    <p:extLst>
      <p:ext uri="{BB962C8B-B14F-4D97-AF65-F5344CB8AC3E}">
        <p14:creationId xmlns:p14="http://schemas.microsoft.com/office/powerpoint/2010/main" val="423309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D4CE85-7F95-254B-9B9F-36CC1FE4FC11}"/>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CCAF9553-2769-4946-8913-ED0E1805E247}"/>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EFD86E8B-F088-E24B-8BA4-884D6C19B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700" y="635000"/>
            <a:ext cx="10528300" cy="6223000"/>
          </a:xfrm>
          <a:prstGeom prst="rect">
            <a:avLst/>
          </a:prstGeom>
        </p:spPr>
      </p:pic>
    </p:spTree>
    <p:extLst>
      <p:ext uri="{BB962C8B-B14F-4D97-AF65-F5344CB8AC3E}">
        <p14:creationId xmlns:p14="http://schemas.microsoft.com/office/powerpoint/2010/main" val="4126836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 schermopname, Lettertype, ontwerp&#10;&#10;Automatisch gegenereerde beschrijving">
            <a:extLst>
              <a:ext uri="{FF2B5EF4-FFF2-40B4-BE49-F238E27FC236}">
                <a16:creationId xmlns:a16="http://schemas.microsoft.com/office/drawing/2014/main" id="{84BB814F-F02C-63A3-408D-35E6F10864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9548" y="493082"/>
            <a:ext cx="4711148" cy="5996007"/>
          </a:xfrm>
        </p:spPr>
      </p:pic>
    </p:spTree>
    <p:extLst>
      <p:ext uri="{BB962C8B-B14F-4D97-AF65-F5344CB8AC3E}">
        <p14:creationId xmlns:p14="http://schemas.microsoft.com/office/powerpoint/2010/main" val="269105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9D94FA8-2EC9-CC21-CA4A-3317CB633F35}"/>
              </a:ext>
            </a:extLst>
          </p:cNvPr>
          <p:cNvSpPr>
            <a:spLocks noGrp="1"/>
          </p:cNvSpPr>
          <p:nvPr>
            <p:ph type="title"/>
          </p:nvPr>
        </p:nvSpPr>
        <p:spPr>
          <a:xfrm>
            <a:off x="686834" y="1153572"/>
            <a:ext cx="3200400" cy="4461163"/>
          </a:xfrm>
        </p:spPr>
        <p:txBody>
          <a:bodyPr>
            <a:normAutofit/>
          </a:bodyPr>
          <a:lstStyle/>
          <a:p>
            <a:r>
              <a:rPr lang="nl-NL">
                <a:solidFill>
                  <a:srgbClr val="FFFFFF"/>
                </a:solidFill>
              </a:rPr>
              <a:t>Zorg in Onderwijstijd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345B161E-D2AA-ABC6-6214-A5D23BE627BB}"/>
              </a:ext>
            </a:extLst>
          </p:cNvPr>
          <p:cNvSpPr>
            <a:spLocks noGrp="1"/>
          </p:cNvSpPr>
          <p:nvPr>
            <p:ph idx="1"/>
          </p:nvPr>
        </p:nvSpPr>
        <p:spPr>
          <a:xfrm>
            <a:off x="4447308" y="591344"/>
            <a:ext cx="6906491" cy="5585619"/>
          </a:xfrm>
        </p:spPr>
        <p:txBody>
          <a:bodyPr anchor="ctr">
            <a:normAutofit/>
          </a:bodyPr>
          <a:lstStyle/>
          <a:p>
            <a:r>
              <a:rPr lang="nl-NL" dirty="0"/>
              <a:t>Jeugdwet, WLZ en zorgverzekerde zorg</a:t>
            </a:r>
          </a:p>
          <a:p>
            <a:r>
              <a:rPr lang="nl-NL" dirty="0"/>
              <a:t>In aanloop naar een wetswijziging</a:t>
            </a:r>
          </a:p>
          <a:p>
            <a:endParaRPr lang="nl-NL" dirty="0"/>
          </a:p>
          <a:p>
            <a:r>
              <a:rPr lang="nl-NL" dirty="0"/>
              <a:t>Let op: tijdelijk is er een ‘EMB regeling’ ingesteld!</a:t>
            </a:r>
          </a:p>
        </p:txBody>
      </p:sp>
    </p:spTree>
    <p:extLst>
      <p:ext uri="{BB962C8B-B14F-4D97-AF65-F5344CB8AC3E}">
        <p14:creationId xmlns:p14="http://schemas.microsoft.com/office/powerpoint/2010/main" val="2894862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9D94FA8-2EC9-CC21-CA4A-3317CB633F35}"/>
              </a:ext>
            </a:extLst>
          </p:cNvPr>
          <p:cNvSpPr>
            <a:spLocks noGrp="1"/>
          </p:cNvSpPr>
          <p:nvPr>
            <p:ph type="title"/>
          </p:nvPr>
        </p:nvSpPr>
        <p:spPr>
          <a:xfrm>
            <a:off x="686834" y="1153572"/>
            <a:ext cx="3200400" cy="4461163"/>
          </a:xfrm>
        </p:spPr>
        <p:txBody>
          <a:bodyPr>
            <a:normAutofit/>
          </a:bodyPr>
          <a:lstStyle/>
          <a:p>
            <a:r>
              <a:rPr lang="nl-NL" dirty="0">
                <a:solidFill>
                  <a:srgbClr val="FFFFFF"/>
                </a:solidFill>
              </a:rPr>
              <a:t>De meerwaarde (eindrapport 22)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345B161E-D2AA-ABC6-6214-A5D23BE627BB}"/>
              </a:ext>
            </a:extLst>
          </p:cNvPr>
          <p:cNvSpPr>
            <a:spLocks noGrp="1"/>
          </p:cNvSpPr>
          <p:nvPr>
            <p:ph idx="1"/>
          </p:nvPr>
        </p:nvSpPr>
        <p:spPr>
          <a:xfrm>
            <a:off x="4447308" y="591344"/>
            <a:ext cx="6906491" cy="5585619"/>
          </a:xfrm>
        </p:spPr>
        <p:txBody>
          <a:bodyPr anchor="ctr">
            <a:normAutofit/>
          </a:bodyPr>
          <a:lstStyle/>
          <a:p>
            <a:r>
              <a:rPr lang="nl-NL" dirty="0"/>
              <a:t>Meer rust</a:t>
            </a:r>
          </a:p>
          <a:p>
            <a:r>
              <a:rPr lang="nl-NL" dirty="0"/>
              <a:t>Minder bureaucratie</a:t>
            </a:r>
          </a:p>
          <a:p>
            <a:r>
              <a:rPr lang="nl-NL" dirty="0"/>
              <a:t>Flexibiliteit</a:t>
            </a:r>
          </a:p>
          <a:p>
            <a:r>
              <a:rPr lang="nl-NL" dirty="0"/>
              <a:t>Ouders doen geen individuele aanvragen meer</a:t>
            </a:r>
          </a:p>
          <a:p>
            <a:r>
              <a:rPr lang="nl-NL" dirty="0"/>
              <a:t>Gezamenlijke visie ontwikkelen</a:t>
            </a:r>
          </a:p>
          <a:p>
            <a:r>
              <a:rPr lang="nl-NL" dirty="0"/>
              <a:t>Effectiever en </a:t>
            </a:r>
            <a:r>
              <a:rPr lang="nl-NL" dirty="0" err="1"/>
              <a:t>efficienter</a:t>
            </a:r>
            <a:endParaRPr lang="nl-NL" dirty="0"/>
          </a:p>
          <a:p>
            <a:pPr marL="0" indent="0">
              <a:buNone/>
            </a:pPr>
            <a:endParaRPr lang="nl-NL" dirty="0"/>
          </a:p>
        </p:txBody>
      </p:sp>
    </p:spTree>
    <p:extLst>
      <p:ext uri="{BB962C8B-B14F-4D97-AF65-F5344CB8AC3E}">
        <p14:creationId xmlns:p14="http://schemas.microsoft.com/office/powerpoint/2010/main" val="12582646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B432DD4-12AD-1342-ED03-5BF7F14B0471}"/>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5600" kern="1200" dirty="0" err="1">
                <a:solidFill>
                  <a:schemeClr val="tx1"/>
                </a:solidFill>
                <a:latin typeface="+mj-lt"/>
                <a:ea typeface="+mj-ea"/>
                <a:cs typeface="+mj-cs"/>
              </a:rPr>
              <a:t>Een</a:t>
            </a:r>
            <a:r>
              <a:rPr lang="en-US" sz="5600" kern="1200" dirty="0">
                <a:solidFill>
                  <a:schemeClr val="tx1"/>
                </a:solidFill>
                <a:latin typeface="+mj-lt"/>
                <a:ea typeface="+mj-ea"/>
                <a:cs typeface="+mj-cs"/>
              </a:rPr>
              <a:t> </a:t>
            </a:r>
            <a:r>
              <a:rPr lang="en-US" sz="5600" kern="1200" dirty="0" err="1">
                <a:solidFill>
                  <a:schemeClr val="tx1"/>
                </a:solidFill>
                <a:latin typeface="+mj-lt"/>
                <a:ea typeface="+mj-ea"/>
                <a:cs typeface="+mj-cs"/>
              </a:rPr>
              <a:t>beloftevolle</a:t>
            </a:r>
            <a:r>
              <a:rPr lang="en-US" sz="5600" kern="1200" dirty="0">
                <a:solidFill>
                  <a:schemeClr val="tx1"/>
                </a:solidFill>
                <a:latin typeface="+mj-lt"/>
                <a:ea typeface="+mj-ea"/>
                <a:cs typeface="+mj-cs"/>
              </a:rPr>
              <a:t> </a:t>
            </a:r>
            <a:r>
              <a:rPr lang="en-US" sz="5600" kern="1200" dirty="0" err="1">
                <a:solidFill>
                  <a:schemeClr val="tx1"/>
                </a:solidFill>
                <a:latin typeface="+mj-lt"/>
                <a:ea typeface="+mj-ea"/>
                <a:cs typeface="+mj-cs"/>
              </a:rPr>
              <a:t>bestemming</a:t>
            </a:r>
            <a:r>
              <a:rPr lang="en-US" sz="5600" kern="1200" dirty="0">
                <a:solidFill>
                  <a:schemeClr val="tx1"/>
                </a:solidFill>
                <a:latin typeface="+mj-lt"/>
                <a:ea typeface="+mj-ea"/>
                <a:cs typeface="+mj-cs"/>
              </a:rPr>
              <a:t> </a:t>
            </a:r>
            <a:r>
              <a:rPr lang="en-US" sz="5600" kern="1200" dirty="0" err="1">
                <a:solidFill>
                  <a:schemeClr val="tx1"/>
                </a:solidFill>
                <a:latin typeface="+mj-lt"/>
                <a:ea typeface="+mj-ea"/>
                <a:cs typeface="+mj-cs"/>
              </a:rPr>
              <a:t>voor</a:t>
            </a:r>
            <a:r>
              <a:rPr lang="en-US" sz="5600" kern="1200" dirty="0">
                <a:solidFill>
                  <a:schemeClr val="tx1"/>
                </a:solidFill>
                <a:latin typeface="+mj-lt"/>
                <a:ea typeface="+mj-ea"/>
                <a:cs typeface="+mj-cs"/>
              </a:rPr>
              <a:t> de </a:t>
            </a:r>
            <a:r>
              <a:rPr lang="en-US" sz="5600" kern="1200" dirty="0" err="1">
                <a:solidFill>
                  <a:schemeClr val="tx1"/>
                </a:solidFill>
                <a:latin typeface="+mj-lt"/>
                <a:ea typeface="+mj-ea"/>
                <a:cs typeface="+mj-cs"/>
              </a:rPr>
              <a:t>dolers</a:t>
            </a:r>
            <a:r>
              <a:rPr lang="en-US" sz="5600" kern="1200" dirty="0">
                <a:solidFill>
                  <a:schemeClr val="tx1"/>
                </a:solidFill>
                <a:latin typeface="+mj-lt"/>
                <a:ea typeface="+mj-ea"/>
                <a:cs typeface="+mj-cs"/>
              </a:rPr>
              <a:t> </a:t>
            </a:r>
            <a:r>
              <a:rPr lang="en-US" sz="5600" kern="1200" dirty="0" err="1">
                <a:solidFill>
                  <a:schemeClr val="tx1"/>
                </a:solidFill>
                <a:latin typeface="+mj-lt"/>
                <a:ea typeface="+mj-ea"/>
                <a:cs typeface="+mj-cs"/>
              </a:rPr>
              <a:t>en</a:t>
            </a:r>
            <a:r>
              <a:rPr lang="en-US" sz="5600" kern="1200" dirty="0">
                <a:solidFill>
                  <a:schemeClr val="tx1"/>
                </a:solidFill>
                <a:latin typeface="+mj-lt"/>
                <a:ea typeface="+mj-ea"/>
                <a:cs typeface="+mj-cs"/>
              </a:rPr>
              <a:t> </a:t>
            </a:r>
            <a:r>
              <a:rPr lang="en-US" sz="5600" kern="1200" dirty="0" err="1">
                <a:solidFill>
                  <a:schemeClr val="tx1"/>
                </a:solidFill>
                <a:latin typeface="+mj-lt"/>
                <a:ea typeface="+mj-ea"/>
                <a:cs typeface="+mj-cs"/>
              </a:rPr>
              <a:t>dwalers</a:t>
            </a:r>
            <a:endParaRPr lang="en-US" sz="5600" kern="1200" dirty="0">
              <a:solidFill>
                <a:schemeClr val="tx1"/>
              </a:solidFill>
              <a:latin typeface="+mj-lt"/>
              <a:ea typeface="+mj-ea"/>
              <a:cs typeface="+mj-cs"/>
            </a:endParaRPr>
          </a:p>
        </p:txBody>
      </p:sp>
      <p:sp>
        <p:nvSpPr>
          <p:cNvPr id="4" name="Rechthoek 3" descr="House">
            <a:extLst>
              <a:ext uri="{FF2B5EF4-FFF2-40B4-BE49-F238E27FC236}">
                <a16:creationId xmlns:a16="http://schemas.microsoft.com/office/drawing/2014/main" id="{EA41911F-28F5-4057-CEEF-5188739979EC}"/>
              </a:ext>
            </a:extLst>
          </p:cNvPr>
          <p:cNvSpPr/>
          <p:nvPr/>
        </p:nvSpPr>
        <p:spPr>
          <a:xfrm>
            <a:off x="2306166" y="3763625"/>
            <a:ext cx="926620" cy="92662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Tree>
    <p:extLst>
      <p:ext uri="{BB962C8B-B14F-4D97-AF65-F5344CB8AC3E}">
        <p14:creationId xmlns:p14="http://schemas.microsoft.com/office/powerpoint/2010/main" val="182582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86834" y="1153572"/>
            <a:ext cx="3200400" cy="4461163"/>
          </a:xfrm>
        </p:spPr>
        <p:txBody>
          <a:bodyPr>
            <a:normAutofit/>
          </a:bodyPr>
          <a:lstStyle/>
          <a:p>
            <a:r>
              <a:rPr lang="nl-NL" dirty="0">
                <a:solidFill>
                  <a:srgbClr val="FFFFFF"/>
                </a:solidFill>
              </a:rPr>
              <a:t>Aanbod voor kinderen die niet meer naar school gaan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p:cNvSpPr>
            <a:spLocks noGrp="1"/>
          </p:cNvSpPr>
          <p:nvPr>
            <p:ph idx="1"/>
          </p:nvPr>
        </p:nvSpPr>
        <p:spPr>
          <a:xfrm>
            <a:off x="4447308" y="591344"/>
            <a:ext cx="6906491" cy="5585619"/>
          </a:xfrm>
        </p:spPr>
        <p:txBody>
          <a:bodyPr anchor="ctr">
            <a:normAutofit/>
          </a:bodyPr>
          <a:lstStyle/>
          <a:p>
            <a:r>
              <a:rPr lang="nl-NL" dirty="0"/>
              <a:t>Individueel: begeleiding met aanvullend onderwijs (docent op de fiets, onderwijs op wielen)</a:t>
            </a:r>
          </a:p>
          <a:p>
            <a:r>
              <a:rPr lang="nl-NL" dirty="0"/>
              <a:t>Groep: bijvoorbeeld een combinatie kindercentra, dagbesteding en onderwijs (Goudse Plein, ZOC).</a:t>
            </a:r>
          </a:p>
        </p:txBody>
      </p:sp>
    </p:spTree>
    <p:extLst>
      <p:ext uri="{BB962C8B-B14F-4D97-AF65-F5344CB8AC3E}">
        <p14:creationId xmlns:p14="http://schemas.microsoft.com/office/powerpoint/2010/main" val="115548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83FC5F-372E-EC48-ABC4-561F3F19F81C}"/>
              </a:ext>
            </a:extLst>
          </p:cNvPr>
          <p:cNvSpPr>
            <a:spLocks noGrp="1"/>
          </p:cNvSpPr>
          <p:nvPr>
            <p:ph type="title"/>
          </p:nvPr>
        </p:nvSpPr>
        <p:spPr>
          <a:xfrm>
            <a:off x="630935" y="502920"/>
            <a:ext cx="4351881" cy="1463040"/>
          </a:xfrm>
        </p:spPr>
        <p:txBody>
          <a:bodyPr vert="horz" lIns="91440" tIns="45720" rIns="91440" bIns="45720" rtlCol="0" anchor="ctr">
            <a:normAutofit/>
          </a:bodyPr>
          <a:lstStyle/>
          <a:p>
            <a:r>
              <a:rPr lang="en-US" sz="3000" kern="1200" dirty="0">
                <a:solidFill>
                  <a:schemeClr val="tx1"/>
                </a:solidFill>
                <a:latin typeface="+mj-lt"/>
                <a:ea typeface="+mj-ea"/>
                <a:cs typeface="+mj-cs"/>
              </a:rPr>
              <a:t>NOS (November 2021)</a:t>
            </a:r>
          </a:p>
        </p:txBody>
      </p:sp>
      <p:sp>
        <p:nvSpPr>
          <p:cNvPr id="3" name="Tijdelijke aanduiding voor inhoud 2">
            <a:extLst>
              <a:ext uri="{FF2B5EF4-FFF2-40B4-BE49-F238E27FC236}">
                <a16:creationId xmlns:a16="http://schemas.microsoft.com/office/drawing/2014/main" id="{7BD3F1B3-BB72-C34A-9F71-14A8D948CE9E}"/>
              </a:ext>
            </a:extLst>
          </p:cNvPr>
          <p:cNvSpPr>
            <a:spLocks noGrp="1"/>
          </p:cNvSpPr>
          <p:nvPr>
            <p:ph idx="1"/>
          </p:nvPr>
        </p:nvSpPr>
        <p:spPr>
          <a:xfrm>
            <a:off x="4654295" y="411480"/>
            <a:ext cx="6894576" cy="2050366"/>
          </a:xfrm>
        </p:spPr>
        <p:txBody>
          <a:bodyPr vert="horz" lIns="91440" tIns="45720" rIns="91440" bIns="45720" rtlCol="0" anchor="ctr">
            <a:normAutofit/>
          </a:bodyPr>
          <a:lstStyle/>
          <a:p>
            <a:endParaRPr lang="en-US" sz="1700" dirty="0"/>
          </a:p>
          <a:p>
            <a:endParaRPr lang="en-US" sz="1700" dirty="0"/>
          </a:p>
          <a:p>
            <a:endParaRPr lang="en-US" sz="1700" dirty="0"/>
          </a:p>
          <a:p>
            <a:endParaRPr lang="en-US" sz="1700" dirty="0"/>
          </a:p>
          <a:p>
            <a:endParaRPr lang="en-US" sz="1700" dirty="0"/>
          </a:p>
          <a:p>
            <a:endParaRPr lang="en-US" sz="1700" dirty="0"/>
          </a:p>
        </p:txBody>
      </p:sp>
      <p:pic>
        <p:nvPicPr>
          <p:cNvPr id="5" name="Afbeelding 4">
            <a:extLst>
              <a:ext uri="{FF2B5EF4-FFF2-40B4-BE49-F238E27FC236}">
                <a16:creationId xmlns:a16="http://schemas.microsoft.com/office/drawing/2014/main" id="{57BCCA3E-A5BC-1641-8D93-2798702DD926}"/>
              </a:ext>
            </a:extLst>
          </p:cNvPr>
          <p:cNvPicPr>
            <a:picLocks noChangeAspect="1"/>
          </p:cNvPicPr>
          <p:nvPr/>
        </p:nvPicPr>
        <p:blipFill>
          <a:blip r:embed="rId3"/>
          <a:stretch>
            <a:fillRect/>
          </a:stretch>
        </p:blipFill>
        <p:spPr>
          <a:xfrm>
            <a:off x="637032" y="1698546"/>
            <a:ext cx="10917936" cy="3193495"/>
          </a:xfrm>
          <a:prstGeom prst="rect">
            <a:avLst/>
          </a:prstGeom>
        </p:spPr>
      </p:pic>
    </p:spTree>
    <p:extLst>
      <p:ext uri="{BB962C8B-B14F-4D97-AF65-F5344CB8AC3E}">
        <p14:creationId xmlns:p14="http://schemas.microsoft.com/office/powerpoint/2010/main" val="541931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D2A967D3-40DD-6666-D933-54687B175A0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2626" y="197920"/>
            <a:ext cx="5979043" cy="5979043"/>
          </a:xfrm>
        </p:spPr>
      </p:pic>
    </p:spTree>
    <p:extLst>
      <p:ext uri="{BB962C8B-B14F-4D97-AF65-F5344CB8AC3E}">
        <p14:creationId xmlns:p14="http://schemas.microsoft.com/office/powerpoint/2010/main" val="2953174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tekst, schermopname, Lettertype, nummer&#10;&#10;Automatisch gegenereerde beschrijving">
            <a:extLst>
              <a:ext uri="{FF2B5EF4-FFF2-40B4-BE49-F238E27FC236}">
                <a16:creationId xmlns:a16="http://schemas.microsoft.com/office/drawing/2014/main" id="{E32F188A-207B-BDB6-F441-C4F22CC711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1976" y="1825625"/>
            <a:ext cx="10408048" cy="4351338"/>
          </a:xfrm>
        </p:spPr>
      </p:pic>
    </p:spTree>
    <p:extLst>
      <p:ext uri="{BB962C8B-B14F-4D97-AF65-F5344CB8AC3E}">
        <p14:creationId xmlns:p14="http://schemas.microsoft.com/office/powerpoint/2010/main" val="816430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FD6B03C-4AF4-C128-A2E4-424EE32A0172}"/>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err="1">
                <a:solidFill>
                  <a:schemeClr val="tx1"/>
                </a:solidFill>
                <a:latin typeface="+mj-lt"/>
                <a:ea typeface="+mj-ea"/>
                <a:cs typeface="+mj-cs"/>
              </a:rPr>
              <a:t>Verminderen</a:t>
            </a:r>
            <a:r>
              <a:rPr lang="en-US" sz="6000" kern="1200" dirty="0">
                <a:solidFill>
                  <a:schemeClr val="tx1"/>
                </a:solidFill>
                <a:latin typeface="+mj-lt"/>
                <a:ea typeface="+mj-ea"/>
                <a:cs typeface="+mj-cs"/>
              </a:rPr>
              <a:t> </a:t>
            </a:r>
            <a:r>
              <a:rPr lang="en-US" sz="6000" kern="1200" dirty="0" err="1">
                <a:solidFill>
                  <a:schemeClr val="tx1"/>
                </a:solidFill>
                <a:latin typeface="+mj-lt"/>
                <a:ea typeface="+mj-ea"/>
                <a:cs typeface="+mj-cs"/>
              </a:rPr>
              <a:t>vrijstellingen</a:t>
            </a:r>
            <a:endParaRPr lang="en-US" sz="6000" kern="1200" dirty="0">
              <a:solidFill>
                <a:schemeClr val="tx1"/>
              </a:solidFill>
              <a:latin typeface="+mj-lt"/>
              <a:ea typeface="+mj-ea"/>
              <a:cs typeface="+mj-cs"/>
            </a:endParaRPr>
          </a:p>
        </p:txBody>
      </p:sp>
      <p:sp>
        <p:nvSpPr>
          <p:cNvPr id="4" name="Rechthoek 3" descr="Vinkje">
            <a:extLst>
              <a:ext uri="{FF2B5EF4-FFF2-40B4-BE49-F238E27FC236}">
                <a16:creationId xmlns:a16="http://schemas.microsoft.com/office/drawing/2014/main" id="{CA1D638C-D9C8-3A9C-DD12-C789459415D2}"/>
              </a:ext>
            </a:extLst>
          </p:cNvPr>
          <p:cNvSpPr/>
          <p:nvPr/>
        </p:nvSpPr>
        <p:spPr>
          <a:xfrm>
            <a:off x="2767648" y="2730231"/>
            <a:ext cx="926620" cy="808868"/>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Tree>
    <p:extLst>
      <p:ext uri="{BB962C8B-B14F-4D97-AF65-F5344CB8AC3E}">
        <p14:creationId xmlns:p14="http://schemas.microsoft.com/office/powerpoint/2010/main" val="25659501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C223A3A3-79CC-FFD7-11D6-DAE2FC16E29D}"/>
              </a:ext>
            </a:extLst>
          </p:cNvPr>
          <p:cNvGraphicFramePr>
            <a:graphicFrameLocks noGrp="1"/>
          </p:cNvGraphicFramePr>
          <p:nvPr>
            <p:ph idx="1"/>
            <p:extLst>
              <p:ext uri="{D42A27DB-BD31-4B8C-83A1-F6EECF244321}">
                <p14:modId xmlns:p14="http://schemas.microsoft.com/office/powerpoint/2010/main" val="1966423449"/>
              </p:ext>
            </p:extLst>
          </p:nvPr>
        </p:nvGraphicFramePr>
        <p:xfrm>
          <a:off x="838200" y="1825625"/>
          <a:ext cx="10515600" cy="33375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407801586"/>
                    </a:ext>
                  </a:extLst>
                </a:gridCol>
                <a:gridCol w="2103120">
                  <a:extLst>
                    <a:ext uri="{9D8B030D-6E8A-4147-A177-3AD203B41FA5}">
                      <a16:colId xmlns:a16="http://schemas.microsoft.com/office/drawing/2014/main" val="3066212547"/>
                    </a:ext>
                  </a:extLst>
                </a:gridCol>
                <a:gridCol w="2103120">
                  <a:extLst>
                    <a:ext uri="{9D8B030D-6E8A-4147-A177-3AD203B41FA5}">
                      <a16:colId xmlns:a16="http://schemas.microsoft.com/office/drawing/2014/main" val="3832574264"/>
                    </a:ext>
                  </a:extLst>
                </a:gridCol>
                <a:gridCol w="2103120">
                  <a:extLst>
                    <a:ext uri="{9D8B030D-6E8A-4147-A177-3AD203B41FA5}">
                      <a16:colId xmlns:a16="http://schemas.microsoft.com/office/drawing/2014/main" val="2025568228"/>
                    </a:ext>
                  </a:extLst>
                </a:gridCol>
                <a:gridCol w="2103120">
                  <a:extLst>
                    <a:ext uri="{9D8B030D-6E8A-4147-A177-3AD203B41FA5}">
                      <a16:colId xmlns:a16="http://schemas.microsoft.com/office/drawing/2014/main" val="1624530931"/>
                    </a:ext>
                  </a:extLst>
                </a:gridCol>
              </a:tblGrid>
              <a:tr h="370840">
                <a:tc>
                  <a:txBody>
                    <a:bodyPr/>
                    <a:lstStyle/>
                    <a:p>
                      <a:r>
                        <a:rPr lang="nl-NL" dirty="0"/>
                        <a:t>Jaar</a:t>
                      </a:r>
                    </a:p>
                  </a:txBody>
                  <a:tcPr/>
                </a:tc>
                <a:tc>
                  <a:txBody>
                    <a:bodyPr/>
                    <a:lstStyle/>
                    <a:p>
                      <a:r>
                        <a:rPr lang="nl-NL" dirty="0"/>
                        <a:t>Absoluut verzuim</a:t>
                      </a:r>
                    </a:p>
                  </a:txBody>
                  <a:tcPr/>
                </a:tc>
                <a:tc>
                  <a:txBody>
                    <a:bodyPr/>
                    <a:lstStyle/>
                    <a:p>
                      <a:r>
                        <a:rPr lang="nl-NL" dirty="0"/>
                        <a:t>Langdurig verzuim</a:t>
                      </a:r>
                    </a:p>
                  </a:txBody>
                  <a:tcPr/>
                </a:tc>
                <a:tc>
                  <a:txBody>
                    <a:bodyPr/>
                    <a:lstStyle/>
                    <a:p>
                      <a:r>
                        <a:rPr lang="nl-NL" dirty="0"/>
                        <a:t>Vrijstellingen</a:t>
                      </a:r>
                    </a:p>
                  </a:txBody>
                  <a:tcPr/>
                </a:tc>
                <a:tc>
                  <a:txBody>
                    <a:bodyPr/>
                    <a:lstStyle/>
                    <a:p>
                      <a:endParaRPr lang="nl-NL"/>
                    </a:p>
                  </a:txBody>
                  <a:tcPr/>
                </a:tc>
                <a:extLst>
                  <a:ext uri="{0D108BD9-81ED-4DB2-BD59-A6C34878D82A}">
                    <a16:rowId xmlns:a16="http://schemas.microsoft.com/office/drawing/2014/main" val="3849898544"/>
                  </a:ext>
                </a:extLst>
              </a:tr>
              <a:tr h="370840">
                <a:tc>
                  <a:txBody>
                    <a:bodyPr/>
                    <a:lstStyle/>
                    <a:p>
                      <a:r>
                        <a:rPr lang="nl-NL" dirty="0"/>
                        <a:t>2014 - 2015</a:t>
                      </a:r>
                    </a:p>
                  </a:txBody>
                  <a:tcPr/>
                </a:tc>
                <a:tc>
                  <a:txBody>
                    <a:bodyPr/>
                    <a:lstStyle/>
                    <a:p>
                      <a:endParaRPr lang="nl-NL" dirty="0"/>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103218619"/>
                  </a:ext>
                </a:extLst>
              </a:tr>
              <a:tr h="37084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675197043"/>
                  </a:ext>
                </a:extLst>
              </a:tr>
              <a:tr h="37084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651613562"/>
                  </a:ext>
                </a:extLst>
              </a:tr>
              <a:tr h="37084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171612251"/>
                  </a:ext>
                </a:extLst>
              </a:tr>
              <a:tr h="37084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790213702"/>
                  </a:ext>
                </a:extLst>
              </a:tr>
              <a:tr h="37084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805571156"/>
                  </a:ext>
                </a:extLst>
              </a:tr>
              <a:tr h="37084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662568198"/>
                  </a:ext>
                </a:extLst>
              </a:tr>
              <a:tr h="37084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729333809"/>
                  </a:ext>
                </a:extLst>
              </a:tr>
            </a:tbl>
          </a:graphicData>
        </a:graphic>
      </p:graphicFrame>
    </p:spTree>
    <p:extLst>
      <p:ext uri="{BB962C8B-B14F-4D97-AF65-F5344CB8AC3E}">
        <p14:creationId xmlns:p14="http://schemas.microsoft.com/office/powerpoint/2010/main" val="105884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9DED314-A7DA-0452-731B-00FB84F24F78}"/>
              </a:ext>
            </a:extLst>
          </p:cNvPr>
          <p:cNvSpPr>
            <a:spLocks noGrp="1"/>
          </p:cNvSpPr>
          <p:nvPr>
            <p:ph type="title"/>
          </p:nvPr>
        </p:nvSpPr>
        <p:spPr>
          <a:xfrm>
            <a:off x="686834" y="1153572"/>
            <a:ext cx="3200400" cy="4461163"/>
          </a:xfrm>
        </p:spPr>
        <p:txBody>
          <a:bodyPr>
            <a:normAutofit/>
          </a:bodyPr>
          <a:lstStyle/>
          <a:p>
            <a:r>
              <a:rPr lang="nl-NL" dirty="0">
                <a:solidFill>
                  <a:srgbClr val="FFFFFF"/>
                </a:solidFill>
              </a:rPr>
              <a:t>Vrijstellingen stijgen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C0DC3585-529C-2162-C97F-8C956E9931C2}"/>
              </a:ext>
            </a:extLst>
          </p:cNvPr>
          <p:cNvSpPr>
            <a:spLocks noGrp="1"/>
          </p:cNvSpPr>
          <p:nvPr>
            <p:ph idx="1"/>
          </p:nvPr>
        </p:nvSpPr>
        <p:spPr>
          <a:xfrm>
            <a:off x="4447308" y="591344"/>
            <a:ext cx="6906491" cy="5585619"/>
          </a:xfrm>
        </p:spPr>
        <p:txBody>
          <a:bodyPr anchor="ctr">
            <a:normAutofit/>
          </a:bodyPr>
          <a:lstStyle/>
          <a:p>
            <a:r>
              <a:rPr lang="nl-NL" dirty="0"/>
              <a:t>Als gevolg van thuiszitten</a:t>
            </a:r>
          </a:p>
          <a:p>
            <a:r>
              <a:rPr lang="nl-NL" dirty="0"/>
              <a:t>Bureaucratie</a:t>
            </a:r>
          </a:p>
          <a:p>
            <a:r>
              <a:rPr lang="nl-NL" dirty="0"/>
              <a:t>Niet optimaal benutten mogelijkheden die er wel zijn (ontbreken passend aanbod)</a:t>
            </a:r>
          </a:p>
        </p:txBody>
      </p:sp>
    </p:spTree>
    <p:extLst>
      <p:ext uri="{BB962C8B-B14F-4D97-AF65-F5344CB8AC3E}">
        <p14:creationId xmlns:p14="http://schemas.microsoft.com/office/powerpoint/2010/main" val="40096859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van kettingschakeling">
            <a:extLst>
              <a:ext uri="{FF2B5EF4-FFF2-40B4-BE49-F238E27FC236}">
                <a16:creationId xmlns:a16="http://schemas.microsoft.com/office/drawing/2014/main" id="{3C9C8B1F-7AA0-4345-8F15-2DE6A2FB3DE1}"/>
              </a:ext>
            </a:extLst>
          </p:cNvPr>
          <p:cNvPicPr>
            <a:picLocks noChangeAspect="1"/>
          </p:cNvPicPr>
          <p:nvPr/>
        </p:nvPicPr>
        <p:blipFill rotWithShape="1">
          <a:blip r:embed="rId3"/>
          <a:srcRect t="1720" b="14010"/>
          <a:stretch/>
        </p:blipFill>
        <p:spPr>
          <a:xfrm>
            <a:off x="-3047" y="10"/>
            <a:ext cx="12191999" cy="6857990"/>
          </a:xfrm>
          <a:prstGeom prst="rect">
            <a:avLst/>
          </a:prstGeom>
        </p:spPr>
      </p:pic>
      <p:sp>
        <p:nvSpPr>
          <p:cNvPr id="2" name="Titel 1">
            <a:extLst>
              <a:ext uri="{FF2B5EF4-FFF2-40B4-BE49-F238E27FC236}">
                <a16:creationId xmlns:a16="http://schemas.microsoft.com/office/drawing/2014/main" id="{3B7EC325-7D98-B751-9972-7ACD85FB75B0}"/>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endParaRPr lang="en-US" sz="5200" dirty="0">
              <a:solidFill>
                <a:srgbClr val="FFFFFF"/>
              </a:solidFill>
            </a:endParaRPr>
          </a:p>
        </p:txBody>
      </p:sp>
    </p:spTree>
    <p:extLst>
      <p:ext uri="{BB962C8B-B14F-4D97-AF65-F5344CB8AC3E}">
        <p14:creationId xmlns:p14="http://schemas.microsoft.com/office/powerpoint/2010/main" val="1007022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p:cNvGraphicFramePr>
            <a:graphicFrameLocks noGrp="1"/>
          </p:cNvGraphicFramePr>
          <p:nvPr>
            <p:ph idx="1"/>
          </p:nvPr>
        </p:nvGraphicFramePr>
        <p:xfrm>
          <a:off x="2996195" y="626097"/>
          <a:ext cx="6906491" cy="5585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8983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18B75-3FC9-9D8D-C7BB-E3FA42905DCE}"/>
              </a:ext>
            </a:extLst>
          </p:cNvPr>
          <p:cNvSpPr>
            <a:spLocks noGrp="1"/>
          </p:cNvSpPr>
          <p:nvPr>
            <p:ph type="title"/>
          </p:nvPr>
        </p:nvSpPr>
        <p:spPr/>
        <p:txBody>
          <a:bodyPr/>
          <a:lstStyle/>
          <a:p>
            <a:endParaRPr lang="nl-NL"/>
          </a:p>
        </p:txBody>
      </p:sp>
      <p:pic>
        <p:nvPicPr>
          <p:cNvPr id="5" name="Tijdelijke aanduiding voor inhoud 4" descr="Afbeelding met tekst, tekenfilm, schermopname, ontwerp&#10;&#10;Automatisch gegenereerde beschrijving">
            <a:extLst>
              <a:ext uri="{FF2B5EF4-FFF2-40B4-BE49-F238E27FC236}">
                <a16:creationId xmlns:a16="http://schemas.microsoft.com/office/drawing/2014/main" id="{6B190600-B788-8425-4738-9B933464C2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6418" y="-5078"/>
            <a:ext cx="9684327" cy="6855455"/>
          </a:xfrm>
        </p:spPr>
      </p:pic>
    </p:spTree>
    <p:extLst>
      <p:ext uri="{BB962C8B-B14F-4D97-AF65-F5344CB8AC3E}">
        <p14:creationId xmlns:p14="http://schemas.microsoft.com/office/powerpoint/2010/main" val="34638867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DB325EDE-4A37-5DE3-5332-F4F244C5F97D}"/>
              </a:ext>
            </a:extLst>
          </p:cNvPr>
          <p:cNvGrpSpPr/>
          <p:nvPr/>
        </p:nvGrpSpPr>
        <p:grpSpPr>
          <a:xfrm>
            <a:off x="88931" y="0"/>
            <a:ext cx="11711171" cy="6857999"/>
            <a:chOff x="88931" y="0"/>
            <a:chExt cx="11711171" cy="6857999"/>
          </a:xfrm>
        </p:grpSpPr>
        <p:pic>
          <p:nvPicPr>
            <p:cNvPr id="2" name="4938FEBA-AE3C-4414-ADB1-2904D1E1CD12">
              <a:extLst>
                <a:ext uri="{FF2B5EF4-FFF2-40B4-BE49-F238E27FC236}">
                  <a16:creationId xmlns:a16="http://schemas.microsoft.com/office/drawing/2014/main" id="{DB1EE98F-D289-B4F0-3B95-41B2F6F53996}"/>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8931" y="0"/>
              <a:ext cx="11711171" cy="6857999"/>
            </a:xfrm>
            <a:prstGeom prst="rect">
              <a:avLst/>
            </a:prstGeom>
            <a:noFill/>
            <a:ln>
              <a:noFill/>
            </a:ln>
          </p:spPr>
        </p:pic>
        <p:sp>
          <p:nvSpPr>
            <p:cNvPr id="10" name="Tekstvak 9">
              <a:extLst>
                <a:ext uri="{FF2B5EF4-FFF2-40B4-BE49-F238E27FC236}">
                  <a16:creationId xmlns:a16="http://schemas.microsoft.com/office/drawing/2014/main" id="{A966725A-8AEA-3592-138A-1BA0F3E4B508}"/>
                </a:ext>
              </a:extLst>
            </p:cNvPr>
            <p:cNvSpPr txBox="1"/>
            <p:nvPr/>
          </p:nvSpPr>
          <p:spPr>
            <a:xfrm>
              <a:off x="1049964" y="341646"/>
              <a:ext cx="6097772" cy="246221"/>
            </a:xfrm>
            <a:prstGeom prst="rect">
              <a:avLst/>
            </a:prstGeom>
            <a:noFill/>
          </p:spPr>
          <p:txBody>
            <a:bodyPr wrap="square">
              <a:spAutoFit/>
            </a:bodyPr>
            <a:lstStyle/>
            <a:p>
              <a:r>
                <a:rPr lang="nl-NL" sz="1000" b="1" dirty="0">
                  <a:latin typeface="Bierstadt" panose="020B0004020202020204" pitchFamily="34" charset="0"/>
                </a:rPr>
                <a:t>Jeugdzorg</a:t>
              </a:r>
            </a:p>
          </p:txBody>
        </p:sp>
        <p:sp>
          <p:nvSpPr>
            <p:cNvPr id="14" name="Tekstvak 13">
              <a:extLst>
                <a:ext uri="{FF2B5EF4-FFF2-40B4-BE49-F238E27FC236}">
                  <a16:creationId xmlns:a16="http://schemas.microsoft.com/office/drawing/2014/main" id="{A7DFF9BE-88E3-8C17-5DC3-6BF47B5CD9A8}"/>
                </a:ext>
              </a:extLst>
            </p:cNvPr>
            <p:cNvSpPr txBox="1"/>
            <p:nvPr/>
          </p:nvSpPr>
          <p:spPr>
            <a:xfrm>
              <a:off x="1049964" y="725822"/>
              <a:ext cx="6097772" cy="246221"/>
            </a:xfrm>
            <a:prstGeom prst="rect">
              <a:avLst/>
            </a:prstGeom>
            <a:noFill/>
          </p:spPr>
          <p:txBody>
            <a:bodyPr wrap="square">
              <a:spAutoFit/>
            </a:bodyPr>
            <a:lstStyle/>
            <a:p>
              <a:r>
                <a:rPr lang="nl-NL" sz="1000" b="1" dirty="0">
                  <a:latin typeface="Bierstadt" panose="020B0004020202020204" pitchFamily="34" charset="0"/>
                </a:rPr>
                <a:t>School</a:t>
              </a:r>
            </a:p>
          </p:txBody>
        </p:sp>
        <p:sp>
          <p:nvSpPr>
            <p:cNvPr id="16" name="Tekstvak 15">
              <a:extLst>
                <a:ext uri="{FF2B5EF4-FFF2-40B4-BE49-F238E27FC236}">
                  <a16:creationId xmlns:a16="http://schemas.microsoft.com/office/drawing/2014/main" id="{5ACCC18B-9E7F-9FCA-90CF-05FCA8C55826}"/>
                </a:ext>
              </a:extLst>
            </p:cNvPr>
            <p:cNvSpPr txBox="1"/>
            <p:nvPr/>
          </p:nvSpPr>
          <p:spPr>
            <a:xfrm>
              <a:off x="2285488" y="999650"/>
              <a:ext cx="6097772" cy="246221"/>
            </a:xfrm>
            <a:prstGeom prst="rect">
              <a:avLst/>
            </a:prstGeom>
            <a:noFill/>
          </p:spPr>
          <p:txBody>
            <a:bodyPr wrap="square">
              <a:spAutoFit/>
            </a:bodyPr>
            <a:lstStyle/>
            <a:p>
              <a:r>
                <a:rPr lang="nl-NL" sz="1000" b="1" dirty="0">
                  <a:latin typeface="Bierstadt" panose="020B0004020202020204" pitchFamily="34" charset="0"/>
                </a:rPr>
                <a:t>Schoolbestuur</a:t>
              </a:r>
            </a:p>
          </p:txBody>
        </p:sp>
        <p:sp>
          <p:nvSpPr>
            <p:cNvPr id="18" name="Tekstvak 17">
              <a:extLst>
                <a:ext uri="{FF2B5EF4-FFF2-40B4-BE49-F238E27FC236}">
                  <a16:creationId xmlns:a16="http://schemas.microsoft.com/office/drawing/2014/main" id="{EF7C3DD3-7763-C4DC-982A-F59000AA0007}"/>
                </a:ext>
              </a:extLst>
            </p:cNvPr>
            <p:cNvSpPr txBox="1"/>
            <p:nvPr/>
          </p:nvSpPr>
          <p:spPr>
            <a:xfrm>
              <a:off x="2288658" y="499825"/>
              <a:ext cx="6094602" cy="246221"/>
            </a:xfrm>
            <a:prstGeom prst="rect">
              <a:avLst/>
            </a:prstGeom>
            <a:noFill/>
          </p:spPr>
          <p:txBody>
            <a:bodyPr wrap="square">
              <a:spAutoFit/>
            </a:bodyPr>
            <a:lstStyle/>
            <a:p>
              <a:r>
                <a:rPr lang="nl-NL" sz="1000" b="1" dirty="0">
                  <a:latin typeface="Bierstadt" panose="020B0004020202020204" pitchFamily="34" charset="0"/>
                </a:rPr>
                <a:t>Gemeente</a:t>
              </a:r>
            </a:p>
          </p:txBody>
        </p:sp>
        <p:sp>
          <p:nvSpPr>
            <p:cNvPr id="3" name="Tekstvak 2">
              <a:extLst>
                <a:ext uri="{FF2B5EF4-FFF2-40B4-BE49-F238E27FC236}">
                  <a16:creationId xmlns:a16="http://schemas.microsoft.com/office/drawing/2014/main" id="{7AD7B85F-85DE-A02D-7934-11841AEBC3DF}"/>
                </a:ext>
              </a:extLst>
            </p:cNvPr>
            <p:cNvSpPr txBox="1"/>
            <p:nvPr/>
          </p:nvSpPr>
          <p:spPr>
            <a:xfrm>
              <a:off x="1049964" y="1122760"/>
              <a:ext cx="986167" cy="246221"/>
            </a:xfrm>
            <a:prstGeom prst="rect">
              <a:avLst/>
            </a:prstGeom>
            <a:noFill/>
          </p:spPr>
          <p:txBody>
            <a:bodyPr wrap="none" rtlCol="0">
              <a:spAutoFit/>
            </a:bodyPr>
            <a:lstStyle/>
            <a:p>
              <a:r>
                <a:rPr lang="nl-NL" sz="1000" b="1" dirty="0">
                  <a:latin typeface="Bierstadt" panose="020B0004020202020204" pitchFamily="34" charset="0"/>
                </a:rPr>
                <a:t>Zorginstelling</a:t>
              </a:r>
            </a:p>
          </p:txBody>
        </p:sp>
      </p:grpSp>
    </p:spTree>
    <p:extLst>
      <p:ext uri="{BB962C8B-B14F-4D97-AF65-F5344CB8AC3E}">
        <p14:creationId xmlns:p14="http://schemas.microsoft.com/office/powerpoint/2010/main" val="3214474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66C7FCB-EFAF-1140-BE76-86E3300801B0}"/>
              </a:ext>
            </a:extLst>
          </p:cNvPr>
          <p:cNvSpPr>
            <a:spLocks noGrp="1"/>
          </p:cNvSpPr>
          <p:nvPr>
            <p:ph type="title"/>
          </p:nvPr>
        </p:nvSpPr>
        <p:spPr>
          <a:xfrm>
            <a:off x="686834" y="1153572"/>
            <a:ext cx="3200400" cy="4461163"/>
          </a:xfrm>
        </p:spPr>
        <p:txBody>
          <a:bodyPr>
            <a:normAutofit/>
          </a:bodyPr>
          <a:lstStyle/>
          <a:p>
            <a:r>
              <a:rPr lang="nl-NL" sz="5000" dirty="0">
                <a:solidFill>
                  <a:srgbClr val="FFFFFF"/>
                </a:solidFill>
              </a:rPr>
              <a:t>Onderwijs in Nederland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95E789CE-586C-204B-873A-DA2152867FE3}"/>
              </a:ext>
            </a:extLst>
          </p:cNvPr>
          <p:cNvSpPr>
            <a:spLocks noGrp="1"/>
          </p:cNvSpPr>
          <p:nvPr>
            <p:ph idx="1"/>
          </p:nvPr>
        </p:nvSpPr>
        <p:spPr>
          <a:xfrm>
            <a:off x="4447308" y="591344"/>
            <a:ext cx="6906491" cy="5585619"/>
          </a:xfrm>
        </p:spPr>
        <p:txBody>
          <a:bodyPr anchor="ctr">
            <a:normAutofit/>
          </a:bodyPr>
          <a:lstStyle/>
          <a:p>
            <a:r>
              <a:rPr lang="nl-NL" sz="2400" dirty="0">
                <a:latin typeface="+mj-lt"/>
              </a:rPr>
              <a:t>Zorgdragen voor een ononderbroken ontwikkeling (WVO, artikel 17,24, 26)</a:t>
            </a:r>
          </a:p>
          <a:p>
            <a:r>
              <a:rPr lang="nl-NL" sz="2400" dirty="0">
                <a:latin typeface="+mj-lt"/>
              </a:rPr>
              <a:t>Waarbij</a:t>
            </a:r>
            <a:r>
              <a:rPr lang="nl-NL" sz="2400" u="sng" dirty="0">
                <a:latin typeface="+mj-lt"/>
              </a:rPr>
              <a:t> derden </a:t>
            </a:r>
            <a:r>
              <a:rPr lang="nl-NL" sz="2400" dirty="0">
                <a:latin typeface="+mj-lt"/>
              </a:rPr>
              <a:t>worden betrokken</a:t>
            </a:r>
          </a:p>
          <a:p>
            <a:r>
              <a:rPr lang="nl-NL" sz="2400" dirty="0">
                <a:latin typeface="+mj-lt"/>
              </a:rPr>
              <a:t>Gericht op cito-normen en/of uitstroomprofiel….</a:t>
            </a:r>
          </a:p>
          <a:p>
            <a:r>
              <a:rPr lang="nl-NL" sz="2400" dirty="0">
                <a:latin typeface="+mj-lt"/>
              </a:rPr>
              <a:t>Gedurende x uur per jaar</a:t>
            </a:r>
          </a:p>
          <a:p>
            <a:endParaRPr lang="nl-NL" dirty="0"/>
          </a:p>
        </p:txBody>
      </p:sp>
    </p:spTree>
    <p:extLst>
      <p:ext uri="{BB962C8B-B14F-4D97-AF65-F5344CB8AC3E}">
        <p14:creationId xmlns:p14="http://schemas.microsoft.com/office/powerpoint/2010/main" val="4238771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E6AD447-78B2-EBA0-ADAE-3388507C52B8}"/>
              </a:ext>
            </a:extLst>
          </p:cNvPr>
          <p:cNvSpPr>
            <a:spLocks noGrp="1"/>
          </p:cNvSpPr>
          <p:nvPr>
            <p:ph type="title"/>
          </p:nvPr>
        </p:nvSpPr>
        <p:spPr>
          <a:xfrm>
            <a:off x="686834" y="1153572"/>
            <a:ext cx="3200400" cy="4461163"/>
          </a:xfrm>
        </p:spPr>
        <p:txBody>
          <a:bodyPr>
            <a:normAutofit/>
          </a:bodyPr>
          <a:lstStyle/>
          <a:p>
            <a:r>
              <a:rPr lang="nl-NL" sz="5000" dirty="0">
                <a:solidFill>
                  <a:srgbClr val="FFFFFF"/>
                </a:solidFill>
              </a:rPr>
              <a:t>De jeugdwet (artikel 2)</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78982AF0-F25F-2D38-E358-46AA9AF03B4B}"/>
              </a:ext>
            </a:extLst>
          </p:cNvPr>
          <p:cNvSpPr>
            <a:spLocks noGrp="1"/>
          </p:cNvSpPr>
          <p:nvPr>
            <p:ph idx="1"/>
          </p:nvPr>
        </p:nvSpPr>
        <p:spPr>
          <a:xfrm>
            <a:off x="4447308" y="591344"/>
            <a:ext cx="6906491" cy="5585619"/>
          </a:xfrm>
        </p:spPr>
        <p:txBody>
          <a:bodyPr anchor="ctr">
            <a:normAutofit/>
          </a:bodyPr>
          <a:lstStyle/>
          <a:p>
            <a:r>
              <a:rPr lang="nl-NL" sz="2400" dirty="0"/>
              <a:t>Voorkomen en signaleren</a:t>
            </a:r>
          </a:p>
          <a:p>
            <a:r>
              <a:rPr lang="nl-NL" sz="2400" dirty="0"/>
              <a:t>Een bijdrage leveren aan het pedagogisch klimaat</a:t>
            </a:r>
          </a:p>
          <a:p>
            <a:r>
              <a:rPr lang="nl-NL" sz="2400" dirty="0"/>
              <a:t>Ondersteunen bij opvoeding</a:t>
            </a:r>
          </a:p>
          <a:p>
            <a:r>
              <a:rPr lang="nl-NL" sz="2400" dirty="0"/>
              <a:t>Versterken vaardigheden jeugdigen </a:t>
            </a:r>
          </a:p>
          <a:p>
            <a:endParaRPr lang="nl-NL" dirty="0"/>
          </a:p>
        </p:txBody>
      </p:sp>
    </p:spTree>
    <p:extLst>
      <p:ext uri="{BB962C8B-B14F-4D97-AF65-F5344CB8AC3E}">
        <p14:creationId xmlns:p14="http://schemas.microsoft.com/office/powerpoint/2010/main" val="2937201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01A4CE3A-BE07-D188-3092-57F6C46D7408}"/>
              </a:ext>
            </a:extLst>
          </p:cNvPr>
          <p:cNvGrpSpPr/>
          <p:nvPr/>
        </p:nvGrpSpPr>
        <p:grpSpPr>
          <a:xfrm>
            <a:off x="232610" y="63924"/>
            <a:ext cx="11726779" cy="6730151"/>
            <a:chOff x="232610" y="63924"/>
            <a:chExt cx="11726779" cy="6730151"/>
          </a:xfrm>
        </p:grpSpPr>
        <p:pic>
          <p:nvPicPr>
            <p:cNvPr id="12" name="2B5F3E25-143E-488A-B5ED-215606BC615C">
              <a:extLst>
                <a:ext uri="{FF2B5EF4-FFF2-40B4-BE49-F238E27FC236}">
                  <a16:creationId xmlns:a16="http://schemas.microsoft.com/office/drawing/2014/main" id="{61DF5E33-A582-76BA-DA59-3A61FEE24739}"/>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32610" y="63924"/>
              <a:ext cx="11726779" cy="6730151"/>
            </a:xfrm>
            <a:prstGeom prst="rect">
              <a:avLst/>
            </a:prstGeom>
            <a:noFill/>
            <a:ln>
              <a:noFill/>
            </a:ln>
          </p:spPr>
        </p:pic>
        <p:sp>
          <p:nvSpPr>
            <p:cNvPr id="5" name="Tekstvak 4">
              <a:extLst>
                <a:ext uri="{FF2B5EF4-FFF2-40B4-BE49-F238E27FC236}">
                  <a16:creationId xmlns:a16="http://schemas.microsoft.com/office/drawing/2014/main" id="{AF3142DC-0426-3EE9-347B-7A498C7C74AC}"/>
                </a:ext>
              </a:extLst>
            </p:cNvPr>
            <p:cNvSpPr txBox="1"/>
            <p:nvPr/>
          </p:nvSpPr>
          <p:spPr>
            <a:xfrm>
              <a:off x="1053855" y="898366"/>
              <a:ext cx="591829" cy="246221"/>
            </a:xfrm>
            <a:prstGeom prst="rect">
              <a:avLst/>
            </a:prstGeom>
            <a:noFill/>
          </p:spPr>
          <p:txBody>
            <a:bodyPr wrap="none" rtlCol="0">
              <a:spAutoFit/>
            </a:bodyPr>
            <a:lstStyle/>
            <a:p>
              <a:r>
                <a:rPr lang="nl-NL" sz="1000" b="1" dirty="0">
                  <a:latin typeface="Bierstadt" panose="020B0604020202020204" pitchFamily="34" charset="0"/>
                </a:rPr>
                <a:t>School</a:t>
              </a:r>
              <a:endParaRPr lang="nl-NL" sz="1000" dirty="0"/>
            </a:p>
          </p:txBody>
        </p:sp>
        <p:sp>
          <p:nvSpPr>
            <p:cNvPr id="7" name="Tekstvak 6">
              <a:extLst>
                <a:ext uri="{FF2B5EF4-FFF2-40B4-BE49-F238E27FC236}">
                  <a16:creationId xmlns:a16="http://schemas.microsoft.com/office/drawing/2014/main" id="{CB1B6E44-1473-81D0-8751-F1689A0DD027}"/>
                </a:ext>
              </a:extLst>
            </p:cNvPr>
            <p:cNvSpPr txBox="1"/>
            <p:nvPr/>
          </p:nvSpPr>
          <p:spPr>
            <a:xfrm>
              <a:off x="1053855" y="358035"/>
              <a:ext cx="6097656" cy="246221"/>
            </a:xfrm>
            <a:prstGeom prst="rect">
              <a:avLst/>
            </a:prstGeom>
            <a:noFill/>
          </p:spPr>
          <p:txBody>
            <a:bodyPr wrap="square">
              <a:spAutoFit/>
            </a:bodyPr>
            <a:lstStyle/>
            <a:p>
              <a:r>
                <a:rPr lang="nl-NL" sz="1000" b="1" dirty="0">
                  <a:latin typeface="Bierstadt" panose="020B0604020202020204" pitchFamily="34" charset="0"/>
                </a:rPr>
                <a:t>Jeugdzorg</a:t>
              </a:r>
              <a:endParaRPr lang="nl-NL" sz="1000" dirty="0"/>
            </a:p>
          </p:txBody>
        </p:sp>
        <p:sp>
          <p:nvSpPr>
            <p:cNvPr id="10" name="Tekstvak 9">
              <a:extLst>
                <a:ext uri="{FF2B5EF4-FFF2-40B4-BE49-F238E27FC236}">
                  <a16:creationId xmlns:a16="http://schemas.microsoft.com/office/drawing/2014/main" id="{DE5F2231-441F-805E-B66B-44F29C2D8957}"/>
                </a:ext>
              </a:extLst>
            </p:cNvPr>
            <p:cNvSpPr txBox="1"/>
            <p:nvPr/>
          </p:nvSpPr>
          <p:spPr>
            <a:xfrm>
              <a:off x="2091111" y="358034"/>
              <a:ext cx="792205" cy="246221"/>
            </a:xfrm>
            <a:prstGeom prst="rect">
              <a:avLst/>
            </a:prstGeom>
            <a:noFill/>
          </p:spPr>
          <p:txBody>
            <a:bodyPr wrap="none" rtlCol="0">
              <a:spAutoFit/>
            </a:bodyPr>
            <a:lstStyle/>
            <a:p>
              <a:r>
                <a:rPr lang="nl-NL" sz="1000" b="1" dirty="0">
                  <a:latin typeface="Bierstadt" panose="020B0004020202020204" pitchFamily="34" charset="0"/>
                </a:rPr>
                <a:t>Gemeente</a:t>
              </a:r>
            </a:p>
          </p:txBody>
        </p:sp>
        <p:sp>
          <p:nvSpPr>
            <p:cNvPr id="11" name="Tekstvak 10">
              <a:extLst>
                <a:ext uri="{FF2B5EF4-FFF2-40B4-BE49-F238E27FC236}">
                  <a16:creationId xmlns:a16="http://schemas.microsoft.com/office/drawing/2014/main" id="{D1EA4E40-D7CF-3F4B-DF6D-0178E32F4701}"/>
                </a:ext>
              </a:extLst>
            </p:cNvPr>
            <p:cNvSpPr txBox="1"/>
            <p:nvPr/>
          </p:nvSpPr>
          <p:spPr>
            <a:xfrm>
              <a:off x="2091111" y="898367"/>
              <a:ext cx="1048685" cy="246221"/>
            </a:xfrm>
            <a:prstGeom prst="rect">
              <a:avLst/>
            </a:prstGeom>
            <a:noFill/>
          </p:spPr>
          <p:txBody>
            <a:bodyPr wrap="none" rtlCol="0">
              <a:spAutoFit/>
            </a:bodyPr>
            <a:lstStyle/>
            <a:p>
              <a:r>
                <a:rPr lang="nl-NL" sz="1000" b="1" dirty="0">
                  <a:latin typeface="Bierstadt" panose="020B0004020202020204" pitchFamily="34" charset="0"/>
                </a:rPr>
                <a:t>Schoolbestuur</a:t>
              </a:r>
            </a:p>
          </p:txBody>
        </p:sp>
      </p:grpSp>
    </p:spTree>
    <p:extLst>
      <p:ext uri="{BB962C8B-B14F-4D97-AF65-F5344CB8AC3E}">
        <p14:creationId xmlns:p14="http://schemas.microsoft.com/office/powerpoint/2010/main" val="2571203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A68076-A532-980E-88A7-CCA232DFD30C}"/>
              </a:ext>
            </a:extLst>
          </p:cNvPr>
          <p:cNvSpPr>
            <a:spLocks noGrp="1"/>
          </p:cNvSpPr>
          <p:nvPr>
            <p:ph type="title"/>
          </p:nvPr>
        </p:nvSpPr>
        <p:spPr/>
        <p:txBody>
          <a:bodyPr/>
          <a:lstStyle/>
          <a:p>
            <a:endParaRPr lang="nl-NL"/>
          </a:p>
        </p:txBody>
      </p:sp>
      <p:pic>
        <p:nvPicPr>
          <p:cNvPr id="5" name="Tijdelijke aanduiding voor inhoud 4" descr="Afbeelding met tekst, schermopname, vogel, Rechthoek&#10;&#10;Automatisch gegenereerde beschrijving">
            <a:extLst>
              <a:ext uri="{FF2B5EF4-FFF2-40B4-BE49-F238E27FC236}">
                <a16:creationId xmlns:a16="http://schemas.microsoft.com/office/drawing/2014/main" id="{3077C712-874B-DC30-E783-FDB9E1D35A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398" y="655983"/>
            <a:ext cx="9617664" cy="5520980"/>
          </a:xfrm>
        </p:spPr>
      </p:pic>
    </p:spTree>
    <p:extLst>
      <p:ext uri="{BB962C8B-B14F-4D97-AF65-F5344CB8AC3E}">
        <p14:creationId xmlns:p14="http://schemas.microsoft.com/office/powerpoint/2010/main" val="248037316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75525</TotalTime>
  <Words>3743</Words>
  <Application>Microsoft Macintosh PowerPoint</Application>
  <PresentationFormat>Breedbeeld</PresentationFormat>
  <Paragraphs>360</Paragraphs>
  <Slides>57</Slides>
  <Notes>40</Notes>
  <HiddenSlides>14</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57</vt:i4>
      </vt:variant>
    </vt:vector>
  </HeadingPairs>
  <TitlesOfParts>
    <vt:vector size="62" baseType="lpstr">
      <vt:lpstr>Arial</vt:lpstr>
      <vt:lpstr>Bierstadt</vt:lpstr>
      <vt:lpstr>Calibri</vt:lpstr>
      <vt:lpstr>Calibri Light</vt:lpstr>
      <vt:lpstr>Kantoorthema</vt:lpstr>
      <vt:lpstr>Hanneke van Noort</vt:lpstr>
      <vt:lpstr>PowerPoint-presentatie</vt:lpstr>
      <vt:lpstr>PowerPoint-presentatie</vt:lpstr>
      <vt:lpstr>PowerPoint-presentatie</vt:lpstr>
      <vt:lpstr>PowerPoint-presentatie</vt:lpstr>
      <vt:lpstr>Onderwijs in Nederland</vt:lpstr>
      <vt:lpstr>De jeugdwet (artikel 2)</vt:lpstr>
      <vt:lpstr>PowerPoint-presentatie</vt:lpstr>
      <vt:lpstr>PowerPoint-presentatie</vt:lpstr>
      <vt:lpstr>PowerPoint-presentatie</vt:lpstr>
      <vt:lpstr>PowerPoint-presentatie</vt:lpstr>
      <vt:lpstr>PowerPoint-presentatie</vt:lpstr>
      <vt:lpstr>PowerPoint-presentatie</vt:lpstr>
      <vt:lpstr>Onderwijs in Nederland</vt:lpstr>
      <vt:lpstr>De jeugdwet (artikel 2)</vt:lpstr>
      <vt:lpstr>PowerPoint-presentatie</vt:lpstr>
      <vt:lpstr>1 kind, 1 plan/plan ‘big 5’ </vt:lpstr>
      <vt:lpstr>PowerPoint-presentatie</vt:lpstr>
      <vt:lpstr>PowerPoint-presentatie</vt:lpstr>
      <vt:lpstr>Dit werkt niet: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Pedagogisch klimaat in en om scholen ‘Verstevigen basis/Verbindingsroute/afbakening en reikwijdte’</vt:lpstr>
      <vt:lpstr>PowerPoint-presentatie</vt:lpstr>
      <vt:lpstr>De jeugdwet (artikel 2)</vt:lpstr>
      <vt:lpstr>Het gaat om:</vt:lpstr>
      <vt:lpstr>En concreet</vt:lpstr>
      <vt:lpstr>Wat er eigenlijk moet gebeuren:</vt:lpstr>
      <vt:lpstr>Amsterdam, SJSO (Kohnstamm, 2020)</vt:lpstr>
      <vt:lpstr>Almere</vt:lpstr>
      <vt:lpstr>PowerPoint-presentatie</vt:lpstr>
      <vt:lpstr>PowerPoint-presentatie</vt:lpstr>
      <vt:lpstr>Financiële effecten van jeugdhulp op school (let op: het gaat om een wijkteammedewerker)</vt:lpstr>
      <vt:lpstr>Effectenboom van het verplaatsen van KDC zorg naar BSO of kinder opvang (besparing 49 tot 70 miljoen)</vt:lpstr>
      <vt:lpstr>PowerPoint-presentatie</vt:lpstr>
      <vt:lpstr>PowerPoint-presentatie</vt:lpstr>
      <vt:lpstr>Zorg in Onderwijstijd</vt:lpstr>
      <vt:lpstr>De meerwaarde (eindrapport 22) </vt:lpstr>
      <vt:lpstr>Een beloftevolle bestemming voor de dolers en dwalers</vt:lpstr>
      <vt:lpstr>Aanbod voor kinderen die niet meer naar school gaan</vt:lpstr>
      <vt:lpstr>NOS (November 2021)</vt:lpstr>
      <vt:lpstr>PowerPoint-presentatie</vt:lpstr>
      <vt:lpstr>Verminderen vrijstellingen</vt:lpstr>
      <vt:lpstr>PowerPoint-presentatie</vt:lpstr>
      <vt:lpstr>Vrijstellingen stijgen</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Hanneke van Noort</dc:creator>
  <cp:lastModifiedBy>Hanneke van Noort</cp:lastModifiedBy>
  <cp:revision>111</cp:revision>
  <cp:lastPrinted>2023-12-14T08:49:11Z</cp:lastPrinted>
  <dcterms:created xsi:type="dcterms:W3CDTF">2021-01-27T11:16:06Z</dcterms:created>
  <dcterms:modified xsi:type="dcterms:W3CDTF">2024-06-11T15:16:43Z</dcterms:modified>
</cp:coreProperties>
</file>