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594" r:id="rId4"/>
    <p:sldId id="257" r:id="rId5"/>
    <p:sldId id="604" r:id="rId6"/>
    <p:sldId id="605" r:id="rId7"/>
    <p:sldId id="606" r:id="rId8"/>
    <p:sldId id="317" r:id="rId9"/>
    <p:sldId id="609" r:id="rId10"/>
    <p:sldId id="601" r:id="rId11"/>
    <p:sldId id="590" r:id="rId12"/>
    <p:sldId id="602" r:id="rId13"/>
    <p:sldId id="305" r:id="rId14"/>
    <p:sldId id="314" r:id="rId15"/>
    <p:sldId id="591" r:id="rId16"/>
    <p:sldId id="595" r:id="rId17"/>
    <p:sldId id="589" r:id="rId18"/>
    <p:sldId id="608" r:id="rId19"/>
    <p:sldId id="336" r:id="rId20"/>
    <p:sldId id="307" r:id="rId21"/>
    <p:sldId id="269" r:id="rId22"/>
    <p:sldId id="597" r:id="rId23"/>
    <p:sldId id="283" r:id="rId24"/>
    <p:sldId id="600" r:id="rId25"/>
    <p:sldId id="592" r:id="rId26"/>
    <p:sldId id="603" r:id="rId27"/>
    <p:sldId id="596" r:id="rId2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5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02086-AC07-4705-97F9-D85FB362F601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D756-32FB-4CB9-A37D-CD267E1FB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1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5242B-5AAD-4E0B-974A-A64EEEE6F58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4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70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7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56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61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7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6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48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69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83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7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30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C26F-E058-4BFC-8CFC-09F5F6CD5AE0}" type="datetimeFigureOut">
              <a:rPr lang="nl-NL" smtClean="0"/>
              <a:t>7-6-2024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9E99-CFAD-407F-8ACC-E53EB8594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71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tenzielmonitor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ogvoorpreventie.n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B1630B00-C617-FC68-23A3-8C286A566976}"/>
              </a:ext>
            </a:extLst>
          </p:cNvPr>
          <p:cNvSpPr/>
          <p:nvPr/>
        </p:nvSpPr>
        <p:spPr>
          <a:xfrm>
            <a:off x="0" y="0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6E0E7834-8C56-A911-AC7C-71B9A53F1E3D}"/>
              </a:ext>
            </a:extLst>
          </p:cNvPr>
          <p:cNvSpPr/>
          <p:nvPr/>
        </p:nvSpPr>
        <p:spPr>
          <a:xfrm>
            <a:off x="0" y="6108970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6354417"/>
            <a:ext cx="9144000" cy="4930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l-N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juni 2024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595AA03-1B1C-007A-AD6E-237F1230A9E3}"/>
              </a:ext>
            </a:extLst>
          </p:cNvPr>
          <p:cNvSpPr txBox="1"/>
          <p:nvPr/>
        </p:nvSpPr>
        <p:spPr>
          <a:xfrm>
            <a:off x="0" y="1721424"/>
            <a:ext cx="121919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Regio Jeugdhulp Rijnmond</a:t>
            </a:r>
          </a:p>
          <a:p>
            <a:pPr algn="ctr"/>
            <a:endParaRPr lang="nl-NL" sz="4400" dirty="0"/>
          </a:p>
          <a:p>
            <a:pPr algn="ctr"/>
            <a:r>
              <a:rPr lang="nl-NL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Minder jeugdzorg &amp; meer preventie</a:t>
            </a:r>
          </a:p>
          <a:p>
            <a:pPr algn="ctr"/>
            <a:endParaRPr lang="nl-NL" sz="4400" b="1" dirty="0"/>
          </a:p>
          <a:p>
            <a:pPr algn="ctr"/>
            <a:endParaRPr lang="nl-NL" sz="4400" b="1" dirty="0"/>
          </a:p>
          <a:p>
            <a:pPr algn="ctr"/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Paul van der Velpen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67486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BEC4C-41BA-3E4C-7D00-2C14AE59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25625"/>
            <a:ext cx="10795000" cy="4660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Onnodige instroom jeugdzorg in de regio terugdringen door….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  <a:tabLst>
                <a:tab pos="396875" algn="l"/>
              </a:tabLst>
            </a:pPr>
            <a:r>
              <a:rPr lang="nl-NL" sz="2400" dirty="0"/>
              <a:t>1.	Dekkend regionaal stelsel van voldoende en effectieve </a:t>
            </a:r>
            <a:r>
              <a:rPr lang="nl-NL" sz="2400" b="1" i="1" dirty="0"/>
              <a:t>opvoedondersteuning</a:t>
            </a:r>
            <a:r>
              <a:rPr lang="nl-NL" sz="2400" i="1" dirty="0"/>
              <a:t>: 	</a:t>
            </a:r>
            <a:r>
              <a:rPr lang="nl-NL" sz="2400" dirty="0"/>
              <a:t>laagdrempelig én gericht; </a:t>
            </a:r>
            <a:r>
              <a:rPr lang="nl-NL" sz="2400" dirty="0" err="1"/>
              <a:t>e-health</a:t>
            </a:r>
            <a:r>
              <a:rPr lang="nl-NL" sz="2400" dirty="0"/>
              <a:t> (groei-app, slimmer zwanger) </a:t>
            </a:r>
          </a:p>
          <a:p>
            <a:pPr marL="0" indent="0">
              <a:buNone/>
              <a:tabLst>
                <a:tab pos="396875" algn="l"/>
              </a:tabLst>
            </a:pPr>
            <a:endParaRPr lang="nl-NL" sz="2400" dirty="0"/>
          </a:p>
          <a:p>
            <a:pPr marL="0" indent="0">
              <a:buNone/>
              <a:tabLst>
                <a:tab pos="396875" algn="l"/>
              </a:tabLst>
            </a:pPr>
            <a:r>
              <a:rPr lang="nl-NL" sz="2400" dirty="0"/>
              <a:t>2.	</a:t>
            </a:r>
            <a:r>
              <a:rPr lang="nl-NL" sz="2400" b="1" i="1" dirty="0"/>
              <a:t>Scholen</a:t>
            </a:r>
            <a:r>
              <a:rPr lang="nl-NL" sz="2400" dirty="0"/>
              <a:t> stimuleren en faciliteren (en aanspreken op hun) preventieve taak. 	Deelname aan Gezonde school, de gezonde  basisschool van de toekomst </a:t>
            </a:r>
            <a:r>
              <a:rPr lang="nl-NL" sz="2400" dirty="0" err="1"/>
              <a:t>etc</a:t>
            </a:r>
            <a:endParaRPr lang="nl-NL" sz="2400" dirty="0"/>
          </a:p>
          <a:p>
            <a:pPr marL="0" indent="0">
              <a:buNone/>
              <a:tabLst>
                <a:tab pos="396875" algn="l"/>
              </a:tabLst>
            </a:pPr>
            <a:endParaRPr lang="nl-NL" sz="2400" dirty="0"/>
          </a:p>
          <a:p>
            <a:pPr marL="0" indent="0">
              <a:buNone/>
              <a:tabLst>
                <a:tab pos="396875" algn="l"/>
              </a:tabLst>
            </a:pPr>
            <a:r>
              <a:rPr lang="nl-NL" sz="2400" dirty="0"/>
              <a:t>3.	</a:t>
            </a:r>
            <a:r>
              <a:rPr lang="nl-NL" sz="2400" b="1" i="1" dirty="0" err="1"/>
              <a:t>Vroegsignalering</a:t>
            </a:r>
            <a:r>
              <a:rPr lang="nl-NL" sz="2400" dirty="0"/>
              <a:t> goed inrichten (wie/hoe) zodat juiste zorg op juiste plek wordt 	geboden, zonder onnodige instroom naar jeugdzorg</a:t>
            </a: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nl-NL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DDF319FF-8750-6CA1-13C2-ED69D39673B6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B00264-07A7-B6BB-43B9-4ED73993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782"/>
            <a:ext cx="12191999" cy="543329"/>
          </a:xfrm>
        </p:spPr>
        <p:txBody>
          <a:bodyPr>
            <a:no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Ambitie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61D37D-5665-1740-31F0-26FFC5E769FB}"/>
              </a:ext>
            </a:extLst>
          </p:cNvPr>
          <p:cNvSpPr txBox="1">
            <a:spLocks/>
          </p:cNvSpPr>
          <p:nvPr/>
        </p:nvSpPr>
        <p:spPr>
          <a:xfrm>
            <a:off x="838200" y="218053"/>
            <a:ext cx="10515600" cy="34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nl-NL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nl-NL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>
            <a:extLst>
              <a:ext uri="{FF2B5EF4-FFF2-40B4-BE49-F238E27FC236}">
                <a16:creationId xmlns:a16="http://schemas.microsoft.com/office/drawing/2014/main" id="{D231C575-D1EA-C47C-6C27-8E5D8B7E6BA1}"/>
              </a:ext>
            </a:extLst>
          </p:cNvPr>
          <p:cNvSpPr/>
          <p:nvPr/>
        </p:nvSpPr>
        <p:spPr>
          <a:xfrm>
            <a:off x="0" y="437322"/>
            <a:ext cx="12192000" cy="987287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74A83-8B6C-6425-4980-E87BBBE2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591"/>
            <a:ext cx="12192000" cy="788505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1: Breng verschillen in beeld tussen gemeenten </a:t>
            </a:r>
            <a:b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o.a. jeugdzorggebruik en ongeoorloofd verzuim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36BF7E5-5B72-1667-DDEE-7E53A3247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43488"/>
              </p:ext>
            </p:extLst>
          </p:nvPr>
        </p:nvGraphicFramePr>
        <p:xfrm>
          <a:off x="1538700" y="1808922"/>
          <a:ext cx="4629845" cy="4284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883">
                  <a:extLst>
                    <a:ext uri="{9D8B030D-6E8A-4147-A177-3AD203B41FA5}">
                      <a16:colId xmlns:a16="http://schemas.microsoft.com/office/drawing/2014/main" val="821470245"/>
                    </a:ext>
                  </a:extLst>
                </a:gridCol>
                <a:gridCol w="1223001">
                  <a:extLst>
                    <a:ext uri="{9D8B030D-6E8A-4147-A177-3AD203B41FA5}">
                      <a16:colId xmlns:a16="http://schemas.microsoft.com/office/drawing/2014/main" val="444029586"/>
                    </a:ext>
                  </a:extLst>
                </a:gridCol>
                <a:gridCol w="2121961">
                  <a:extLst>
                    <a:ext uri="{9D8B030D-6E8A-4147-A177-3AD203B41FA5}">
                      <a16:colId xmlns:a16="http://schemas.microsoft.com/office/drawing/2014/main" val="2450392925"/>
                    </a:ext>
                  </a:extLst>
                </a:gridCol>
              </a:tblGrid>
              <a:tr h="370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Gebruik jeugdzorg %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Ongeoorloofd verzuim p.1000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566907672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14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55487721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23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945609086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3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5,2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20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425230712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 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160190000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4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7,5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25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338844353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7,7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1949020107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6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8,1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53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1205366864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7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8,2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22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531589449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8,7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567433960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9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8,9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27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3057947228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9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19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3777082160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1828019050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Nederland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20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077854743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 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1349479174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11,8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51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2319095949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12,3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19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3830764241"/>
                  </a:ext>
                </a:extLst>
              </a:tr>
              <a:tr h="22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12,8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45 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313" marR="90313" marT="0" marB="0"/>
                </a:tc>
                <a:extLst>
                  <a:ext uri="{0D108BD9-81ED-4DB2-BD59-A6C34878D82A}">
                    <a16:rowId xmlns:a16="http://schemas.microsoft.com/office/drawing/2014/main" val="9235931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C3A42E3-1E5A-B709-1628-A8EA1F6E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F18BC2-E4D7-E069-1740-0893A4DA7D34}"/>
              </a:ext>
            </a:extLst>
          </p:cNvPr>
          <p:cNvSpPr txBox="1"/>
          <p:nvPr/>
        </p:nvSpPr>
        <p:spPr>
          <a:xfrm>
            <a:off x="6670703" y="1977667"/>
            <a:ext cx="4938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Leren</a:t>
            </a:r>
            <a:r>
              <a:rPr lang="nl-NL" sz="2400" dirty="0"/>
              <a:t> van de top 3: </a:t>
            </a:r>
          </a:p>
          <a:p>
            <a:endParaRPr lang="nl-NL" sz="2400" dirty="0"/>
          </a:p>
          <a:p>
            <a:r>
              <a:rPr lang="nl-NL" sz="2400" dirty="0"/>
              <a:t>Instroom geregeld: </a:t>
            </a:r>
            <a:br>
              <a:rPr lang="nl-NL" sz="2400" dirty="0"/>
            </a:br>
            <a:r>
              <a:rPr lang="nl-NL" sz="2400" dirty="0"/>
              <a:t>wie? Hoe?</a:t>
            </a:r>
          </a:p>
          <a:p>
            <a:br>
              <a:rPr lang="nl-NL" sz="2400" dirty="0"/>
            </a:br>
            <a:r>
              <a:rPr lang="nl-NL" sz="2400" dirty="0"/>
              <a:t>Kwaliteit instroom: </a:t>
            </a:r>
            <a:br>
              <a:rPr lang="nl-NL" sz="2400" dirty="0"/>
            </a:br>
            <a:r>
              <a:rPr lang="nl-NL" sz="2400" dirty="0"/>
              <a:t>terecht? Tijdig?</a:t>
            </a:r>
          </a:p>
          <a:p>
            <a:endParaRPr lang="nl-NL" sz="2400" dirty="0"/>
          </a:p>
          <a:p>
            <a:r>
              <a:rPr lang="nl-NL" sz="2400" b="1" dirty="0"/>
              <a:t>Opgave</a:t>
            </a:r>
            <a:r>
              <a:rPr lang="nl-NL" sz="2400" dirty="0"/>
              <a:t> onderwijs: verminder ongeoorloofd verzuim </a:t>
            </a:r>
            <a:r>
              <a:rPr lang="nl-N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 onnodige instroom jeugdzorg)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0109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BEC4C-41BA-3E4C-7D00-2C14AE59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670" y="1825625"/>
            <a:ext cx="9558130" cy="466041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062288" algn="l"/>
              </a:tabLst>
            </a:pPr>
            <a:r>
              <a:rPr lang="nl-NL" b="1" dirty="0"/>
              <a:t>Nu Niet zwanger: </a:t>
            </a:r>
            <a:r>
              <a:rPr lang="nl-NL" dirty="0"/>
              <a:t>	in 5 gemeenten niet</a:t>
            </a:r>
          </a:p>
          <a:p>
            <a:pPr marL="0" indent="0">
              <a:buNone/>
              <a:tabLst>
                <a:tab pos="3062288" algn="l"/>
              </a:tabLst>
            </a:pPr>
            <a:br>
              <a:rPr lang="nl-NL" b="1" dirty="0"/>
            </a:br>
            <a:r>
              <a:rPr lang="nl-NL" b="1" dirty="0"/>
              <a:t>Stevig Ouderschap: </a:t>
            </a:r>
            <a:r>
              <a:rPr lang="nl-NL" dirty="0"/>
              <a:t>	in 4 gemeenten niet</a:t>
            </a:r>
          </a:p>
          <a:p>
            <a:pPr marL="0" indent="0">
              <a:buNone/>
              <a:tabLst>
                <a:tab pos="3062288" algn="l"/>
              </a:tabLst>
            </a:pPr>
            <a:br>
              <a:rPr lang="nl-NL" b="1" dirty="0"/>
            </a:br>
            <a:r>
              <a:rPr lang="nl-NL" b="1" dirty="0"/>
              <a:t>Home-start: </a:t>
            </a:r>
            <a:r>
              <a:rPr lang="nl-NL" dirty="0"/>
              <a:t>	in 12 gemeenten niet</a:t>
            </a:r>
          </a:p>
          <a:p>
            <a:pPr marL="0" indent="0">
              <a:buNone/>
              <a:tabLst>
                <a:tab pos="3062288" algn="l"/>
              </a:tabLst>
            </a:pPr>
            <a:br>
              <a:rPr lang="nl-NL" dirty="0"/>
            </a:br>
            <a:r>
              <a:rPr lang="nl-NL" b="1" dirty="0" err="1"/>
              <a:t>VoorZorg</a:t>
            </a:r>
            <a:r>
              <a:rPr lang="nl-NL" b="1" dirty="0"/>
              <a:t>: </a:t>
            </a:r>
            <a:r>
              <a:rPr lang="nl-NL" dirty="0"/>
              <a:t>	in 9 gemeenten niet</a:t>
            </a:r>
          </a:p>
          <a:p>
            <a:pPr marL="0" indent="0">
              <a:buNone/>
              <a:tabLst>
                <a:tab pos="3062288" algn="l"/>
              </a:tabLst>
            </a:pPr>
            <a:br>
              <a:rPr lang="nl-NL" dirty="0"/>
            </a:br>
            <a:r>
              <a:rPr lang="nl-NL" dirty="0"/>
              <a:t>…..</a:t>
            </a: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SzPts val="1000"/>
              <a:buNone/>
              <a:tabLst>
                <a:tab pos="3062288" algn="l"/>
              </a:tabLst>
            </a:pP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DDF319FF-8750-6CA1-13C2-ED69D39673B6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B00264-07A7-B6BB-43B9-4ED73993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782"/>
            <a:ext cx="12191999" cy="543329"/>
          </a:xfrm>
        </p:spPr>
        <p:txBody>
          <a:bodyPr>
            <a:no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2: Breng preventie-aanbod in regio in beeld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A61D37D-5665-1740-31F0-26FFC5E769FB}"/>
              </a:ext>
            </a:extLst>
          </p:cNvPr>
          <p:cNvSpPr txBox="1">
            <a:spLocks/>
          </p:cNvSpPr>
          <p:nvPr/>
        </p:nvSpPr>
        <p:spPr>
          <a:xfrm>
            <a:off x="838200" y="218053"/>
            <a:ext cx="10515600" cy="34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nl-NL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nl-NL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8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332146"/>
              </p:ext>
            </p:extLst>
          </p:nvPr>
        </p:nvGraphicFramePr>
        <p:xfrm>
          <a:off x="1721708" y="2059879"/>
          <a:ext cx="5933549" cy="3881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02">
                <a:tc>
                  <a:txBody>
                    <a:bodyPr/>
                    <a:lstStyle/>
                    <a:p>
                      <a:pPr algn="l"/>
                      <a:r>
                        <a:rPr lang="nl-NL" sz="15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Vier pijlers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103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Educatie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(gericht op normaliseren)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Signaleren (en zo nodig </a:t>
                      </a:r>
                      <a:r>
                        <a:rPr lang="nl-NL" sz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toeleiden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Fysieke &amp; sociale omgeving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Beleid &amp; zorgstructuur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Personeel (scholing/cultuur),ouders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Faciliteren personeel, Zorgadvies Team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1721708" y="1598002"/>
            <a:ext cx="8779108" cy="3808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7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Primair onderwijs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57066"/>
              </p:ext>
            </p:extLst>
          </p:nvPr>
        </p:nvGraphicFramePr>
        <p:xfrm>
          <a:off x="7839503" y="2054176"/>
          <a:ext cx="2661313" cy="181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344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Selectieve</a:t>
                      </a:r>
                      <a:r>
                        <a:rPr lang="nl-NL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preventie: </a:t>
                      </a:r>
                      <a:b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op kinderen*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Vrienden (4)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Praten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 kinderen (3)</a:t>
                      </a:r>
                      <a:endParaRPr lang="nl-NL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Agression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Training (3)</a:t>
                      </a:r>
                      <a:endParaRPr lang="nl-NL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Behavioral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Parent Training (3)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 nu ander Plan (2)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73463"/>
              </p:ext>
            </p:extLst>
          </p:nvPr>
        </p:nvGraphicFramePr>
        <p:xfrm>
          <a:off x="7839502" y="4118896"/>
          <a:ext cx="2661313" cy="182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196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Selectieve preventie: </a:t>
                      </a:r>
                      <a:br>
                        <a:rPr lang="nl-NL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op opvoeders *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VIPP-SD (4)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 p 4 +5 (2)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Child 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Kortdurende 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videohometraining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KopOpouders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 (1)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951B709D-C5F8-104A-B8F6-F9A5C7F7E484}"/>
              </a:ext>
            </a:extLst>
          </p:cNvPr>
          <p:cNvSpPr/>
          <p:nvPr/>
        </p:nvSpPr>
        <p:spPr>
          <a:xfrm>
            <a:off x="4400063" y="2466643"/>
            <a:ext cx="3247292" cy="7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74EDCA-4D9C-2D4A-9832-44BFBC806664}"/>
              </a:ext>
            </a:extLst>
          </p:cNvPr>
          <p:cNvSpPr txBox="1"/>
          <p:nvPr/>
        </p:nvSpPr>
        <p:spPr>
          <a:xfrm>
            <a:off x="4452067" y="2459968"/>
            <a:ext cx="3005593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7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PAD (4) kanjertraining(4),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Kiva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(4),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780E0C7-A95B-6045-9681-46A9FBDDB254}"/>
              </a:ext>
            </a:extLst>
          </p:cNvPr>
          <p:cNvSpPr/>
          <p:nvPr/>
        </p:nvSpPr>
        <p:spPr>
          <a:xfrm>
            <a:off x="4403969" y="3685844"/>
            <a:ext cx="3247294" cy="973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50774F2-AF0E-C248-9732-9894B57D5DAC}"/>
              </a:ext>
            </a:extLst>
          </p:cNvPr>
          <p:cNvSpPr txBox="1"/>
          <p:nvPr/>
        </p:nvSpPr>
        <p:spPr>
          <a:xfrm>
            <a:off x="4452068" y="3733301"/>
            <a:ext cx="3121040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872" marR="0" lvl="0" indent="-167872" algn="l" defTabSz="6857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Leerkracht</a:t>
            </a:r>
          </a:p>
          <a:p>
            <a:pPr marL="167872" marR="0" lvl="0" indent="-167872" algn="l" defTabSz="6857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 en ziel.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www.hartenzielmonitor.nl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7872" marR="0" lvl="0" indent="-167872" algn="l" defTabSz="68577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Contactmomenten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jeugdgezondh.zorg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www.jijenjegezondheid.nl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657379" y="6227411"/>
            <a:ext cx="284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Overleg in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Oogo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behoort tot basisondersteuning?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785641" y="6223863"/>
            <a:ext cx="28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Bert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wienen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beste zorg voor kinderen is goed onderwijs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2F0576B7-8397-4E4F-E20F-3CD817A4BB5F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vak 11"/>
          <p:cNvSpPr txBox="1"/>
          <p:nvPr/>
        </p:nvSpPr>
        <p:spPr>
          <a:xfrm>
            <a:off x="0" y="675716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gezonde school</a:t>
            </a:r>
          </a:p>
        </p:txBody>
      </p:sp>
    </p:spTree>
    <p:extLst>
      <p:ext uri="{BB962C8B-B14F-4D97-AF65-F5344CB8AC3E}">
        <p14:creationId xmlns:p14="http://schemas.microsoft.com/office/powerpoint/2010/main" val="419294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26056"/>
              </p:ext>
            </p:extLst>
          </p:nvPr>
        </p:nvGraphicFramePr>
        <p:xfrm>
          <a:off x="1721708" y="1888990"/>
          <a:ext cx="6629585" cy="327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Educatie </a:t>
                      </a:r>
                      <a:br>
                        <a:rPr lang="nl-N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(gericht</a:t>
                      </a:r>
                      <a:r>
                        <a:rPr lang="nl-NL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 normaliseren)</a:t>
                      </a:r>
                      <a:endParaRPr lang="nl-NL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Kanjertraining (4), lang leve de liefde (3),levensvaardigheden (2)</a:t>
                      </a:r>
                    </a:p>
                    <a:p>
                      <a:pPr algn="l"/>
                      <a:r>
                        <a:rPr lang="nl-NL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Happyles</a:t>
                      </a: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(1),Leefstijl (1) * 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019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Signaleren (en zo nodig toe leiden)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Fysieke &amp; sociale omgeving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Beleid &amp; zorgstructuur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Personeel (</a:t>
                      </a:r>
                      <a:r>
                        <a:rPr lang="nl-NL" sz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scholing,cultuur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ouders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endParaRPr lang="nl-NL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Zorgadvies Team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Ziekteverzuim preventie (</a:t>
                      </a:r>
                      <a:r>
                        <a:rPr lang="nl-NL" sz="1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M@zl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Faciliteren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4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53563"/>
              </p:ext>
            </p:extLst>
          </p:nvPr>
        </p:nvGraphicFramePr>
        <p:xfrm>
          <a:off x="8445356" y="1883829"/>
          <a:ext cx="2155485" cy="327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675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Selectieve preventie, focus op jongeren *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97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</a:t>
                      </a:r>
                      <a:endParaRPr lang="nl-NL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97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MIND-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</a:t>
                      </a:r>
                      <a:endParaRPr lang="nl-NL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21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gression 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training (ART)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97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Vrienden (4)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773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99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Alleen jij bepaalt </a:t>
                      </a:r>
                      <a:b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je bent (2)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492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Move2learn</a:t>
                      </a:r>
                      <a:r>
                        <a:rPr lang="nl-NL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</a:t>
                      </a:r>
                      <a:endParaRPr lang="nl-NL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Kopp</a:t>
                      </a:r>
                      <a:r>
                        <a:rPr lang="nl-N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voor jongeren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hthoek 1"/>
          <p:cNvSpPr/>
          <p:nvPr/>
        </p:nvSpPr>
        <p:spPr>
          <a:xfrm>
            <a:off x="6471226" y="5273852"/>
            <a:ext cx="4159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773"/>
            <a:r>
              <a:rPr lang="nl-NL" sz="1200" i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https://www.nji.nl/nl/Databank/Effectieve-Jeugdinterventies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79115C-9FF9-794B-B751-DDF2D6A9EC5E}"/>
              </a:ext>
            </a:extLst>
          </p:cNvPr>
          <p:cNvSpPr/>
          <p:nvPr/>
        </p:nvSpPr>
        <p:spPr>
          <a:xfrm>
            <a:off x="4259064" y="2620499"/>
            <a:ext cx="4090951" cy="696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3"/>
            <a:endParaRPr lang="nl-NL" sz="1350">
              <a:solidFill>
                <a:prstClr val="white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4BA1E7-F329-1042-B938-BB66632021D0}"/>
              </a:ext>
            </a:extLst>
          </p:cNvPr>
          <p:cNvSpPr txBox="1"/>
          <p:nvPr/>
        </p:nvSpPr>
        <p:spPr>
          <a:xfrm>
            <a:off x="4259064" y="2560163"/>
            <a:ext cx="38393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872" indent="-167872" defTabSz="685773">
              <a:lnSpc>
                <a:spcPct val="120000"/>
              </a:lnSpc>
            </a:pPr>
            <a:r>
              <a:rPr lang="nl-NL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Leerkracht</a:t>
            </a:r>
          </a:p>
          <a:p>
            <a:pPr marL="204780" indent="-204780" defTabSz="68577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 en ziel: </a:t>
            </a:r>
            <a:r>
              <a:rPr lang="nl-NL" sz="12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www.hartenzielmonitor.nl</a:t>
            </a:r>
            <a:endParaRPr lang="nl-NL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780" indent="-204780" defTabSz="68577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Contactmomenten </a:t>
            </a:r>
            <a:r>
              <a:rPr lang="nl-NL" sz="12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jgz</a:t>
            </a:r>
            <a:r>
              <a:rPr lang="nl-NL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2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www.jijenjegezondheid.nl</a:t>
            </a:r>
            <a:r>
              <a:rPr lang="nl-NL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656023" y="6018139"/>
            <a:ext cx="891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Wat behoort tot basisondersteuning?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638B8FB5-C3CB-E6AF-1E02-FBB1BB1EB1CD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F48BED-6994-86FF-79C4-008875E5C934}"/>
              </a:ext>
            </a:extLst>
          </p:cNvPr>
          <p:cNvSpPr txBox="1"/>
          <p:nvPr/>
        </p:nvSpPr>
        <p:spPr>
          <a:xfrm>
            <a:off x="0" y="6225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3"/>
            <a:r>
              <a:rPr lang="nl-NL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Voortgezet onderwijs</a:t>
            </a:r>
          </a:p>
        </p:txBody>
      </p:sp>
    </p:spTree>
    <p:extLst>
      <p:ext uri="{BB962C8B-B14F-4D97-AF65-F5344CB8AC3E}">
        <p14:creationId xmlns:p14="http://schemas.microsoft.com/office/powerpoint/2010/main" val="240891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547C2C69-877F-9FE6-345A-9A4AF50B8B73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A441F1-5A89-41FC-A60E-5A41D8F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3" y="569843"/>
            <a:ext cx="12145617" cy="768627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+mn-lt"/>
              </a:rPr>
              <a:t>Verschillen tussen scholen qua preventie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FA888-A9CA-5324-1F73-9A61EEF4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Hoeveel scholen doen mee aan Gezonde School?</a:t>
            </a:r>
          </a:p>
          <a:p>
            <a:pPr marL="0" indent="0">
              <a:buNone/>
            </a:pPr>
            <a:r>
              <a:rPr lang="nl-NL" sz="2400" dirty="0"/>
              <a:t>Hoeveel scholen doen mee aan Gezonde basisschool van de toekomst?</a:t>
            </a:r>
          </a:p>
          <a:p>
            <a:pPr marL="0" indent="0">
              <a:buNone/>
            </a:pPr>
            <a:r>
              <a:rPr lang="nl-NL" sz="2400" dirty="0"/>
              <a:t>Hoeveel VO-en </a:t>
            </a:r>
            <a:r>
              <a:rPr lang="nl-NL" sz="2400" dirty="0" err="1"/>
              <a:t>MBO-scholen</a:t>
            </a:r>
            <a:r>
              <a:rPr lang="nl-NL" sz="2400" dirty="0"/>
              <a:t> doen mee aan M@ZL?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Vanuit welke scholen meeste instroom naar jeugdzorg?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nl-NL" sz="2400" dirty="0"/>
              <a:t>•	terechte verwijzingen?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nl-NL" sz="2400" dirty="0"/>
              <a:t>•	te late verwijzingen?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nl-NL" sz="2400" dirty="0"/>
              <a:t>•	rol school tijdens en na?</a:t>
            </a:r>
          </a:p>
        </p:txBody>
      </p:sp>
      <p:pic>
        <p:nvPicPr>
          <p:cNvPr id="4" name="Picture 2" descr="Van individueel naar inclusief onderwijs">
            <a:extLst>
              <a:ext uri="{FF2B5EF4-FFF2-40B4-BE49-F238E27FC236}">
                <a16:creationId xmlns:a16="http://schemas.microsoft.com/office/drawing/2014/main" id="{8BD6038C-5C04-D4EC-7A93-27FE3318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73" y="2920305"/>
            <a:ext cx="2008714" cy="28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Breng regionale preventielandschap in kaart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659692"/>
            <a:ext cx="10906760" cy="457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3596B8-ED69-A998-B6B0-A097BDFD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08" y="675314"/>
            <a:ext cx="8673549" cy="61291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E539346-D1C8-EED9-50FE-FED028F351C2}"/>
              </a:ext>
            </a:extLst>
          </p:cNvPr>
          <p:cNvSpPr txBox="1"/>
          <p:nvPr/>
        </p:nvSpPr>
        <p:spPr>
          <a:xfrm>
            <a:off x="0" y="630399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/>
              <a:t>Zie:https</a:t>
            </a:r>
            <a:r>
              <a:rPr lang="nl-NL" sz="1600" dirty="0"/>
              <a:t>://oogvoorpreventie.nu/aanpak/preventie-landschap-in-beeld-brengen-en-verbeteren/ </a:t>
            </a:r>
          </a:p>
        </p:txBody>
      </p:sp>
    </p:spTree>
    <p:extLst>
      <p:ext uri="{BB962C8B-B14F-4D97-AF65-F5344CB8AC3E}">
        <p14:creationId xmlns:p14="http://schemas.microsoft.com/office/powerpoint/2010/main" val="306351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CEF9E74F-78B3-61CE-90BC-05E55FB96D9D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50712-91F1-796A-2EBA-AE75419C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2092"/>
            <a:ext cx="12192000" cy="719528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+mn-lt"/>
              </a:rPr>
              <a:t>Stap 3: </a:t>
            </a:r>
            <a:r>
              <a:rPr lang="nl-NL" sz="4000" b="1" dirty="0" err="1">
                <a:solidFill>
                  <a:schemeClr val="bg1"/>
                </a:solidFill>
                <a:latin typeface="+mn-lt"/>
              </a:rPr>
              <a:t>Vroegsignalering</a:t>
            </a:r>
            <a:r>
              <a:rPr lang="nl-NL" sz="4000" b="1" dirty="0">
                <a:solidFill>
                  <a:schemeClr val="bg1"/>
                </a:solidFill>
                <a:latin typeface="+mn-lt"/>
              </a:rPr>
              <a:t> verbeteren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3D144E-C567-BF48-83D4-C48033FE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035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err="1"/>
              <a:t>Vroegsignalering</a:t>
            </a:r>
            <a:r>
              <a:rPr lang="nl-NL" sz="2400" dirty="0"/>
              <a:t> is belangrijk, maar Is elke opvoedvraag een hulpvraag? </a:t>
            </a:r>
            <a:br>
              <a:rPr lang="nl-NL" sz="2400" dirty="0"/>
            </a:br>
            <a:r>
              <a:rPr lang="nl-NL" sz="2400" dirty="0"/>
              <a:t>Moet elke hulpvraag door een professional worden beantwoord?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b="1" dirty="0"/>
              <a:t>Wie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/>
              <a:t>Huisarts 	39,52%               Hoe?  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/>
              <a:t>Gemeente 	30,63%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/>
              <a:t>Geen 	15,45%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 err="1"/>
              <a:t>Gecert</a:t>
            </a:r>
            <a:r>
              <a:rPr lang="nl-NL" sz="2400" dirty="0"/>
              <a:t>. Instelling 	  5,69%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/>
              <a:t>Specialist 	  4,50%</a:t>
            </a:r>
          </a:p>
          <a:p>
            <a:pPr marL="0" indent="0">
              <a:buNone/>
              <a:tabLst>
                <a:tab pos="2441575" algn="l"/>
                <a:tab pos="3995738" algn="l"/>
              </a:tabLst>
            </a:pPr>
            <a:r>
              <a:rPr lang="nl-NL" sz="2400" dirty="0"/>
              <a:t>Jeugdarts 	  3,86%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724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563331C-5E9B-66D3-E2CB-7F02B5813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8" y="409929"/>
            <a:ext cx="9124833" cy="6448071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68B07249-9FC1-2FD2-7D3E-612616B335D8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4B0FFD-B299-75E2-2070-5A628811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607"/>
            <a:ext cx="12192000" cy="74201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Breng klantstromen in beeld</a:t>
            </a:r>
          </a:p>
        </p:txBody>
      </p:sp>
    </p:spTree>
    <p:extLst>
      <p:ext uri="{BB962C8B-B14F-4D97-AF65-F5344CB8AC3E}">
        <p14:creationId xmlns:p14="http://schemas.microsoft.com/office/powerpoint/2010/main" val="198737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CDA9B90-ECB9-5051-77D8-7B6962EE2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441016"/>
              </p:ext>
            </p:extLst>
          </p:nvPr>
        </p:nvGraphicFramePr>
        <p:xfrm>
          <a:off x="2382325" y="1079376"/>
          <a:ext cx="7946660" cy="4950289"/>
        </p:xfrm>
        <a:graphic>
          <a:graphicData uri="http://schemas.openxmlformats.org/drawingml/2006/table">
            <a:tbl>
              <a:tblPr firstRow="1" firstCol="1" bandRow="1"/>
              <a:tblGrid>
                <a:gridCol w="2678368">
                  <a:extLst>
                    <a:ext uri="{9D8B030D-6E8A-4147-A177-3AD203B41FA5}">
                      <a16:colId xmlns:a16="http://schemas.microsoft.com/office/drawing/2014/main" val="3224644561"/>
                    </a:ext>
                  </a:extLst>
                </a:gridCol>
                <a:gridCol w="2615033">
                  <a:extLst>
                    <a:ext uri="{9D8B030D-6E8A-4147-A177-3AD203B41FA5}">
                      <a16:colId xmlns:a16="http://schemas.microsoft.com/office/drawing/2014/main" val="1444972133"/>
                    </a:ext>
                  </a:extLst>
                </a:gridCol>
                <a:gridCol w="2653259">
                  <a:extLst>
                    <a:ext uri="{9D8B030D-6E8A-4147-A177-3AD203B41FA5}">
                      <a16:colId xmlns:a16="http://schemas.microsoft.com/office/drawing/2014/main" val="1035143889"/>
                    </a:ext>
                  </a:extLst>
                </a:gridCol>
              </a:tblGrid>
              <a:tr h="267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Contactmomenten regulier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contactmomenten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Preventieve functies/aanbod</a:t>
                      </a:r>
                      <a:endParaRPr lang="nl-NL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06042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verloskundige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vroegsignalering</a:t>
                      </a: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54186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Prenataal huisbezoek </a:t>
                      </a:r>
                      <a:r>
                        <a:rPr lang="nl-NL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jgz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vroegsignalering</a:t>
                      </a: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60509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Maternale vaccinatie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93640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geboortezorg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4166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kraamzorg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7698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Hielprik/gehoorscreening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4417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huisarts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70860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GGZ/kindcheck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61115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Veilig thuis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8279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8700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justitie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1631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Sociale dienst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973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wijkteam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8426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Primair onderwijs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3058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Contactmomenten jgz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29639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Overgang naar 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67771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Contactmoment jgz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0554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ziekteverzuim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56077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145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1A9492-92A0-6802-F313-76CD3DFE0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D55E8A-AA9B-3216-8A3A-E29D60428279}"/>
              </a:ext>
            </a:extLst>
          </p:cNvPr>
          <p:cNvSpPr txBox="1"/>
          <p:nvPr/>
        </p:nvSpPr>
        <p:spPr>
          <a:xfrm>
            <a:off x="2287936" y="532130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Iedereen is bereikbaar…..   </a:t>
            </a:r>
            <a:endParaRPr lang="nl-NL" sz="20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70F7742-5C3A-2FD4-C6A6-BF154A32C995}"/>
              </a:ext>
            </a:extLst>
          </p:cNvPr>
          <p:cNvSpPr txBox="1"/>
          <p:nvPr/>
        </p:nvSpPr>
        <p:spPr>
          <a:xfrm>
            <a:off x="2287936" y="6237312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……maar pas op voor te smalle insteek 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36105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939" y="1818718"/>
            <a:ext cx="8044069" cy="457804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3525" algn="l"/>
              </a:tabLst>
            </a:pPr>
            <a:r>
              <a:rPr lang="nl-NL" sz="2400" b="1" dirty="0"/>
              <a:t>Blok A:	Landelijk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1.	Maatschappelijke opgave: (onnodige) instroom jeugdzorg verminderen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2.	Oorzaken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3.	Landelijke trajecten waar je gebruik van kunt maken</a:t>
            </a:r>
          </a:p>
          <a:p>
            <a:pPr marL="0" indent="0">
              <a:buNone/>
              <a:tabLst>
                <a:tab pos="263525" algn="l"/>
              </a:tabLst>
            </a:pPr>
            <a:br>
              <a:rPr lang="nl-NL" sz="1800" dirty="0"/>
            </a:br>
            <a:r>
              <a:rPr lang="nl-NL" sz="1800" dirty="0"/>
              <a:t>	kansen en bedreigingen voor preventie in de regio</a:t>
            </a:r>
          </a:p>
          <a:p>
            <a:pPr marL="0" indent="0">
              <a:buNone/>
              <a:tabLst>
                <a:tab pos="263525" algn="l"/>
              </a:tabLst>
            </a:pPr>
            <a:endParaRPr lang="nl-NL" sz="1600" dirty="0"/>
          </a:p>
          <a:p>
            <a:pPr marL="0" indent="0">
              <a:buNone/>
              <a:tabLst>
                <a:tab pos="263525" algn="l"/>
              </a:tabLst>
            </a:pPr>
            <a:r>
              <a:rPr lang="nl-NL" sz="2400" b="1" dirty="0"/>
              <a:t>Blok B:	Regio aan zet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4.	Ambitie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5.	Stappen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nl-NL" sz="1800" dirty="0"/>
              <a:t>6.	Sturing in/van de regio (bezuinigingen)</a:t>
            </a:r>
          </a:p>
        </p:txBody>
      </p:sp>
    </p:spTree>
    <p:extLst>
      <p:ext uri="{BB962C8B-B14F-4D97-AF65-F5344CB8AC3E}">
        <p14:creationId xmlns:p14="http://schemas.microsoft.com/office/powerpoint/2010/main" val="272271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>
            <a:extLst>
              <a:ext uri="{FF2B5EF4-FFF2-40B4-BE49-F238E27FC236}">
                <a16:creationId xmlns:a16="http://schemas.microsoft.com/office/drawing/2014/main" id="{30E6815B-B974-B09D-BEDE-29F7001C945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CE6A9E-E24A-D46E-EA81-B122B278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89" y="1994675"/>
            <a:ext cx="10515600" cy="3559434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Klantstromen?  (o.a. instroom jeugdzorg: Terecht? Tijdig?)</a:t>
            </a:r>
          </a:p>
          <a:p>
            <a:pPr>
              <a:lnSpc>
                <a:spcPts val="42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Bereik?</a:t>
            </a:r>
          </a:p>
          <a:p>
            <a:pPr>
              <a:lnSpc>
                <a:spcPts val="42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Compleet?</a:t>
            </a:r>
          </a:p>
          <a:p>
            <a:pPr>
              <a:lnSpc>
                <a:spcPts val="42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Verbindingen op orde?</a:t>
            </a:r>
          </a:p>
          <a:p>
            <a:pPr>
              <a:lnSpc>
                <a:spcPts val="4200"/>
              </a:lnSpc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Ervaringen burgers en zorg- en hulpverleners?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66174A1-CF4F-AD95-8339-465A42A426A2}"/>
              </a:ext>
            </a:extLst>
          </p:cNvPr>
          <p:cNvSpPr txBox="1">
            <a:spLocks/>
          </p:cNvSpPr>
          <p:nvPr/>
        </p:nvSpPr>
        <p:spPr>
          <a:xfrm>
            <a:off x="0" y="627809"/>
            <a:ext cx="12191999" cy="67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4: Beoordeel huidige regionale preventie-landschap</a:t>
            </a:r>
          </a:p>
        </p:txBody>
      </p:sp>
    </p:spTree>
    <p:extLst>
      <p:ext uri="{BB962C8B-B14F-4D97-AF65-F5344CB8AC3E}">
        <p14:creationId xmlns:p14="http://schemas.microsoft.com/office/powerpoint/2010/main" val="237722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4BA7D613-AECC-C6A3-7B55-B33693EB8E2B}"/>
              </a:ext>
            </a:extLst>
          </p:cNvPr>
          <p:cNvSpPr/>
          <p:nvPr/>
        </p:nvSpPr>
        <p:spPr>
          <a:xfrm>
            <a:off x="0" y="487917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 sz="3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504EA1-2E67-5316-7F1F-D3FF3892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151"/>
            <a:ext cx="12192000" cy="720000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5: Sturing/</a:t>
            </a:r>
            <a:r>
              <a:rPr lang="nl-NL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1EE4DF-45AD-3519-EE3F-B10F9EA1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13" y="1690243"/>
            <a:ext cx="11175165" cy="46733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sz="2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Taak GR Jeugdhulp Rijnmond is inkoop van 5 vormen van jeugdhulp:</a:t>
            </a:r>
            <a:br>
              <a:rPr lang="nl-NL" sz="2800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</a:br>
            <a:endParaRPr lang="nl-NL" sz="2800" b="1" i="0" dirty="0">
              <a:solidFill>
                <a:srgbClr val="404040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+mj-lt"/>
              <a:buAutoNum type="arabicPeriod"/>
              <a:tabLst>
                <a:tab pos="439738" algn="l"/>
              </a:tabLst>
            </a:pPr>
            <a:r>
              <a:rPr lang="nl-NL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 Pleegzorg en residentiële jeugdhulp</a:t>
            </a:r>
          </a:p>
          <a:p>
            <a:pPr algn="l">
              <a:buFont typeface="+mj-lt"/>
              <a:buAutoNum type="arabicPeriod"/>
              <a:tabLst>
                <a:tab pos="439738" algn="l"/>
              </a:tabLst>
            </a:pPr>
            <a:r>
              <a:rPr lang="nl-NL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 Specialistische dag- en specialistische ambulante jeugdhulp</a:t>
            </a:r>
          </a:p>
          <a:p>
            <a:pPr algn="l">
              <a:buFont typeface="+mj-lt"/>
              <a:buAutoNum type="arabicPeriod"/>
              <a:tabLst>
                <a:tab pos="439738" algn="l"/>
              </a:tabLst>
            </a:pPr>
            <a:r>
              <a:rPr lang="nl-NL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 Crisisdienst en -hulp</a:t>
            </a:r>
          </a:p>
          <a:p>
            <a:pPr algn="l">
              <a:buFont typeface="+mj-lt"/>
              <a:buAutoNum type="arabicPeriod"/>
              <a:tabLst>
                <a:tab pos="439738" algn="l"/>
              </a:tabLst>
            </a:pPr>
            <a:r>
              <a:rPr lang="nl-NL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Jeugdbescherming en jeugdreclassering (JB/JR)</a:t>
            </a:r>
          </a:p>
          <a:p>
            <a:pPr algn="l">
              <a:buFont typeface="+mj-lt"/>
              <a:buAutoNum type="arabicPeriod"/>
              <a:tabLst>
                <a:tab pos="439738" algn="l"/>
              </a:tabLst>
            </a:pPr>
            <a:r>
              <a:rPr lang="nl-NL" sz="24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 Veilig Thuis (advies- en meldpunt huiselijk geweld en kindermishandeling)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Waar is de taak preventie </a:t>
            </a:r>
            <a:br>
              <a:rPr lang="nl-NL" b="1" dirty="0"/>
            </a:br>
            <a:r>
              <a:rPr lang="nl-NL" b="1" dirty="0"/>
              <a:t>(jeugdwet, wet publieke gezondheid, </a:t>
            </a:r>
            <a:r>
              <a:rPr lang="nl-NL" b="1" dirty="0" err="1"/>
              <a:t>wmo</a:t>
            </a:r>
            <a:r>
              <a:rPr lang="nl-NL" b="1" dirty="0"/>
              <a:t>) belegd?</a:t>
            </a:r>
          </a:p>
        </p:txBody>
      </p:sp>
    </p:spTree>
    <p:extLst>
      <p:ext uri="{BB962C8B-B14F-4D97-AF65-F5344CB8AC3E}">
        <p14:creationId xmlns:p14="http://schemas.microsoft.com/office/powerpoint/2010/main" val="4760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B9F82-DC24-F45C-2BE9-3566BDA9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433"/>
            <a:ext cx="10515600" cy="455053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•	elke gemeente beslist zelf over </a:t>
            </a:r>
          </a:p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	–	instroom naar jeugdzorg </a:t>
            </a:r>
          </a:p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	–	preventie-aanbod in eigen gemeente</a:t>
            </a:r>
          </a:p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	–	overleg met het onderwijsveld</a:t>
            </a:r>
          </a:p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	–	contact met zorgverzekeraars/zorgdomein</a:t>
            </a:r>
          </a:p>
          <a:p>
            <a:pPr marL="0" indent="0">
              <a:buNone/>
              <a:tabLst>
                <a:tab pos="395288" algn="l"/>
                <a:tab pos="842963" algn="l"/>
              </a:tabLst>
            </a:pPr>
            <a:r>
              <a:rPr lang="nl-NL" dirty="0"/>
              <a:t>•	En kosten jeugdzorg worden gemeenschappelijk gedragen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Preventie-landschap in kaart brengen, monitoren/Onderzoek?</a:t>
            </a:r>
          </a:p>
          <a:p>
            <a:pPr marL="0" indent="0" algn="ctr">
              <a:buNone/>
            </a:pPr>
            <a:r>
              <a:rPr lang="nl-NL" b="1" dirty="0"/>
              <a:t>Scholing/vaardigheden professionals?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4B2D516-9349-6464-6EAD-6520C15CF1CB}"/>
              </a:ext>
            </a:extLst>
          </p:cNvPr>
          <p:cNvSpPr/>
          <p:nvPr/>
        </p:nvSpPr>
        <p:spPr>
          <a:xfrm>
            <a:off x="0" y="480422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B9DA64C-F970-6EDD-3A3C-9902BD03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151"/>
            <a:ext cx="12192000" cy="720000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Huidige situatie:</a:t>
            </a:r>
          </a:p>
        </p:txBody>
      </p:sp>
    </p:spTree>
    <p:extLst>
      <p:ext uri="{BB962C8B-B14F-4D97-AF65-F5344CB8AC3E}">
        <p14:creationId xmlns:p14="http://schemas.microsoft.com/office/powerpoint/2010/main" val="59290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D7637-B780-084B-B910-42B1BF60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124" y="1647201"/>
            <a:ext cx="10172931" cy="49634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95288" algn="l"/>
              </a:tabLst>
            </a:pPr>
            <a:r>
              <a:rPr lang="nl-NL" sz="2400" b="1" dirty="0"/>
              <a:t>1.	Helderder voor burgers                                 gemeentepolis ?</a:t>
            </a:r>
          </a:p>
          <a:p>
            <a:pPr marL="0" indent="0">
              <a:buNone/>
              <a:tabLst>
                <a:tab pos="395288" algn="l"/>
              </a:tabLst>
            </a:pPr>
            <a:br>
              <a:rPr lang="nl-NL" sz="2400" b="1" dirty="0"/>
            </a:br>
            <a:r>
              <a:rPr lang="nl-NL" sz="2400" b="1" dirty="0"/>
              <a:t>2.	</a:t>
            </a:r>
            <a:r>
              <a:rPr lang="nl-NL" sz="2400" b="1" dirty="0" err="1"/>
              <a:t>Continuiteit</a:t>
            </a:r>
            <a:r>
              <a:rPr lang="nl-NL" sz="2400" b="1" dirty="0"/>
              <a:t> van zorg </a:t>
            </a:r>
          </a:p>
          <a:p>
            <a:pPr marL="0" indent="0">
              <a:buNone/>
              <a:tabLst>
                <a:tab pos="395288" algn="l"/>
              </a:tabLst>
            </a:pPr>
            <a:br>
              <a:rPr lang="nl-NL" sz="2400" b="1" dirty="0"/>
            </a:br>
            <a:r>
              <a:rPr lang="nl-NL" sz="2400" b="1" dirty="0"/>
              <a:t>3.	Betere aansluiting op basispakket van de zorgverzekeraars </a:t>
            </a:r>
          </a:p>
          <a:p>
            <a:pPr marL="0" lvl="1" indent="0">
              <a:buNone/>
              <a:tabLst>
                <a:tab pos="395288" algn="l"/>
              </a:tabLst>
            </a:pPr>
            <a:r>
              <a:rPr lang="nl-NL" dirty="0"/>
              <a:t>	a.	zorgverzekeraars</a:t>
            </a:r>
          </a:p>
          <a:p>
            <a:pPr marL="0" lvl="1" indent="0">
              <a:buNone/>
              <a:tabLst>
                <a:tab pos="395288" algn="l"/>
              </a:tabLst>
            </a:pPr>
            <a:r>
              <a:rPr lang="nl-NL" dirty="0"/>
              <a:t>	b.	professionals</a:t>
            </a:r>
          </a:p>
          <a:p>
            <a:pPr marL="0" lvl="1" indent="0">
              <a:buNone/>
              <a:tabLst>
                <a:tab pos="395288" algn="l"/>
              </a:tabLst>
            </a:pPr>
            <a:r>
              <a:rPr lang="nl-NL" dirty="0"/>
              <a:t>	c.	regionaal werkende zorgorganisaties</a:t>
            </a:r>
          </a:p>
          <a:p>
            <a:pPr marL="0" indent="0">
              <a:buNone/>
              <a:tabLst>
                <a:tab pos="395288" algn="l"/>
              </a:tabLst>
            </a:pPr>
            <a:br>
              <a:rPr lang="nl-NL" sz="2400" b="1" dirty="0"/>
            </a:br>
            <a:r>
              <a:rPr lang="nl-NL" sz="2400" b="1" dirty="0"/>
              <a:t>4.	Betere aansluiting op landelijk werkende organisaties</a:t>
            </a:r>
          </a:p>
          <a:p>
            <a:pPr marL="0" indent="0">
              <a:buNone/>
              <a:tabLst>
                <a:tab pos="395288" algn="l"/>
              </a:tabLst>
            </a:pPr>
            <a:br>
              <a:rPr lang="nl-NL" sz="2400" b="1" dirty="0"/>
            </a:br>
            <a:r>
              <a:rPr lang="nl-NL" sz="2400" b="1" dirty="0"/>
              <a:t>5.	Meer mogelijkheden voor </a:t>
            </a:r>
            <a:r>
              <a:rPr lang="nl-NL" sz="2400" b="1" dirty="0" err="1"/>
              <a:t>ict</a:t>
            </a:r>
            <a:r>
              <a:rPr lang="nl-NL" sz="2400" b="1" dirty="0"/>
              <a:t>-ontwikkelingen/</a:t>
            </a:r>
            <a:r>
              <a:rPr lang="nl-NL" sz="2400" b="1" dirty="0" err="1"/>
              <a:t>e-health</a:t>
            </a:r>
            <a:endParaRPr lang="nl-NL" sz="2400" b="1"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DCFAF981-92BE-489A-EB03-A56AF9FCF263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BC4748-5B4A-27C9-B05F-F1E67AB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7423"/>
            <a:ext cx="12191999" cy="557939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Basispakket preventie: In hele regio bereikbaar voor burgers </a:t>
            </a:r>
          </a:p>
        </p:txBody>
      </p:sp>
    </p:spTree>
    <p:extLst>
      <p:ext uri="{BB962C8B-B14F-4D97-AF65-F5344CB8AC3E}">
        <p14:creationId xmlns:p14="http://schemas.microsoft.com/office/powerpoint/2010/main" val="288111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D7637-B780-084B-B910-42B1BF60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20" y="2166079"/>
            <a:ext cx="10812696" cy="305799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84188" algn="l"/>
              </a:tabLst>
            </a:pPr>
            <a:r>
              <a:rPr lang="nl-NL" dirty="0"/>
              <a:t>1.	Rapportage over instroom (terecht? Tijdig? Per school, per wijk)</a:t>
            </a:r>
          </a:p>
          <a:p>
            <a:pPr marL="0" indent="0">
              <a:buNone/>
              <a:tabLst>
                <a:tab pos="484188" algn="l"/>
              </a:tabLst>
            </a:pPr>
            <a:endParaRPr lang="nl-NL" dirty="0"/>
          </a:p>
          <a:p>
            <a:pPr marL="0" indent="0">
              <a:buNone/>
              <a:tabLst>
                <a:tab pos="484188" algn="l"/>
              </a:tabLst>
            </a:pPr>
            <a:r>
              <a:rPr lang="nl-NL" dirty="0"/>
              <a:t>2.	wensen/eisen t.a.v. verwijzers om onnodige instroom te verminderen</a:t>
            </a:r>
          </a:p>
          <a:p>
            <a:pPr marL="0" indent="0">
              <a:buNone/>
              <a:tabLst>
                <a:tab pos="484188" algn="l"/>
              </a:tabLst>
            </a:pPr>
            <a:endParaRPr lang="nl-NL" dirty="0"/>
          </a:p>
          <a:p>
            <a:pPr marL="0" indent="0">
              <a:buNone/>
              <a:tabLst>
                <a:tab pos="484188" algn="l"/>
              </a:tabLst>
            </a:pPr>
            <a:r>
              <a:rPr lang="nl-NL" dirty="0"/>
              <a:t>3.	Behandeltermijn waarbinnen 75% van doel is gerealiseerd, rest in</a:t>
            </a:r>
            <a:br>
              <a:rPr lang="nl-NL" dirty="0"/>
            </a:br>
            <a:r>
              <a:rPr lang="nl-NL" dirty="0"/>
              <a:t>	nulde en eerste lijn met consultatie-functie</a:t>
            </a:r>
          </a:p>
          <a:p>
            <a:pPr marL="0" indent="0">
              <a:buNone/>
              <a:tabLst>
                <a:tab pos="484188" algn="l"/>
              </a:tabLst>
            </a:pPr>
            <a:endParaRPr lang="nl-NL"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DCFAF981-92BE-489A-EB03-A56AF9FCF263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BC4748-5B4A-27C9-B05F-F1E67AB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7423"/>
            <a:ext cx="12191999" cy="557939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Kaders t.a.v. gespecialiseerde jeugdhulp </a:t>
            </a:r>
          </a:p>
        </p:txBody>
      </p:sp>
    </p:spTree>
    <p:extLst>
      <p:ext uri="{BB962C8B-B14F-4D97-AF65-F5344CB8AC3E}">
        <p14:creationId xmlns:p14="http://schemas.microsoft.com/office/powerpoint/2010/main" val="254909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D75DCBC3-D636-9B22-B447-743C7398CB11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F8CD79-97AA-6FDC-9DBF-412798D8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597"/>
            <a:ext cx="12127043" cy="771994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Bezuinigen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F13FB-E3D8-B8CC-7055-6DFF33F1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416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Meest gebruikte methode: Bezuinigen per beleidskolom, per sector</a:t>
            </a:r>
          </a:p>
          <a:p>
            <a:pPr marL="0" indent="0">
              <a:buNone/>
            </a:pPr>
            <a:r>
              <a:rPr lang="nl-NL" dirty="0"/>
              <a:t>En…..kaasschaaf 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en/of 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Makkelijkst: boekhoudkundig makkelijkst of wat staat er wel/niet in de wet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Zou moeten: vanuit een duidelijk doel, en dan </a:t>
            </a:r>
            <a:r>
              <a:rPr lang="nl-NL" b="1" dirty="0" err="1"/>
              <a:t>domeinoverstijgend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Gezien doel…. meer geld naar beleidskolom A, of sector A om zo te kunnen bezuinigen in beleidskolom B, of sector B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8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785D87-C4EB-60AA-15DF-FFC682497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24" y="1436311"/>
            <a:ext cx="7669065" cy="5421689"/>
          </a:xfr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36E30466-6713-D90A-F383-8845E246C445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649898C-850B-45A8-37D9-DAD4323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597"/>
            <a:ext cx="12127043" cy="77199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Iedereen vindt preventie belangrijk, maar iedereen wijst naar iedereen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E6248C8-6E6C-35C5-BB35-6E067DE32C0F}"/>
              </a:ext>
            </a:extLst>
          </p:cNvPr>
          <p:cNvSpPr/>
          <p:nvPr/>
        </p:nvSpPr>
        <p:spPr>
          <a:xfrm>
            <a:off x="3162925" y="6115987"/>
            <a:ext cx="5621311" cy="49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92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61B1A5EE-A9D8-9FED-67DD-4509594F91B7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15577-7A47-5FC8-88D8-C5A9B2D75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3200" b="1" dirty="0"/>
              <a:t>Paul </a:t>
            </a:r>
            <a:r>
              <a:rPr lang="nl-NL" sz="3200" b="1" dirty="0" err="1"/>
              <a:t>vd</a:t>
            </a:r>
            <a:r>
              <a:rPr lang="nl-NL" sz="3200" b="1" dirty="0"/>
              <a:t> </a:t>
            </a:r>
            <a:r>
              <a:rPr lang="nl-NL" sz="3200" b="1" dirty="0" err="1"/>
              <a:t>velpen</a:t>
            </a:r>
            <a:endParaRPr lang="nl-NL" sz="3200" b="1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3200" b="1" dirty="0" err="1"/>
              <a:t>Linkedln</a:t>
            </a:r>
            <a:endParaRPr lang="nl-NL" sz="3200" b="1" dirty="0"/>
          </a:p>
          <a:p>
            <a:pPr marL="0" indent="0" algn="ctr">
              <a:buNone/>
            </a:pPr>
            <a:r>
              <a:rPr lang="nl-NL" b="1" dirty="0" err="1"/>
              <a:t>Linkedln</a:t>
            </a:r>
            <a:r>
              <a:rPr lang="nl-NL" dirty="0"/>
              <a:t> groep Oog voor preventie nu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Boek:</a:t>
            </a:r>
            <a:r>
              <a:rPr lang="nl-NL" dirty="0"/>
              <a:t> Het preventie-ultimatum (uitverkocht)</a:t>
            </a:r>
          </a:p>
          <a:p>
            <a:pPr marL="0" indent="0" algn="ctr">
              <a:buNone/>
            </a:pPr>
            <a:r>
              <a:rPr lang="nl-NL" b="1" dirty="0"/>
              <a:t>Boek:</a:t>
            </a:r>
            <a:r>
              <a:rPr lang="nl-NL" dirty="0"/>
              <a:t> Meer gezonde jaren voor iedereen (eind augustus)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>
                <a:hlinkClick r:id="rId2"/>
              </a:rPr>
              <a:t>www.oogvoorpreventie.nu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9337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936"/>
            <a:ext cx="12192000" cy="728420"/>
          </a:xfrm>
        </p:spPr>
        <p:txBody>
          <a:bodyPr>
            <a:norm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Jongeren kwetsbaarder?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481461"/>
            <a:ext cx="10906760" cy="457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	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C537680-5117-7082-EB59-F5828EC784C7}"/>
              </a:ext>
            </a:extLst>
          </p:cNvPr>
          <p:cNvSpPr>
            <a:spLocks/>
          </p:cNvSpPr>
          <p:nvPr/>
        </p:nvSpPr>
        <p:spPr bwMode="auto">
          <a:xfrm>
            <a:off x="2710583" y="2627196"/>
            <a:ext cx="6934305" cy="3529294"/>
          </a:xfrm>
          <a:custGeom>
            <a:avLst/>
            <a:gdLst>
              <a:gd name="T0" fmla="*/ 2147483646 w 1440"/>
              <a:gd name="T1" fmla="*/ 2147483646 h 864"/>
              <a:gd name="T2" fmla="*/ 2147483646 w 1440"/>
              <a:gd name="T3" fmla="*/ 2147483646 h 864"/>
              <a:gd name="T4" fmla="*/ 2147483646 w 1440"/>
              <a:gd name="T5" fmla="*/ 0 h 864"/>
              <a:gd name="T6" fmla="*/ 2147483646 w 1440"/>
              <a:gd name="T7" fmla="*/ 0 h 864"/>
              <a:gd name="T8" fmla="*/ 2147483646 w 1440"/>
              <a:gd name="T9" fmla="*/ 2147483646 h 864"/>
              <a:gd name="T10" fmla="*/ 0 w 1440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864">
                <a:moveTo>
                  <a:pt x="1440" y="859"/>
                </a:moveTo>
                <a:cubicBezTo>
                  <a:pt x="1440" y="859"/>
                  <a:pt x="1191" y="864"/>
                  <a:pt x="1079" y="649"/>
                </a:cubicBezTo>
                <a:cubicBezTo>
                  <a:pt x="955" y="412"/>
                  <a:pt x="906" y="0"/>
                  <a:pt x="723" y="0"/>
                </a:cubicBezTo>
                <a:cubicBezTo>
                  <a:pt x="717" y="0"/>
                  <a:pt x="717" y="0"/>
                  <a:pt x="717" y="0"/>
                </a:cubicBezTo>
                <a:cubicBezTo>
                  <a:pt x="534" y="0"/>
                  <a:pt x="485" y="412"/>
                  <a:pt x="361" y="649"/>
                </a:cubicBezTo>
                <a:cubicBezTo>
                  <a:pt x="248" y="864"/>
                  <a:pt x="0" y="859"/>
                  <a:pt x="0" y="859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6411C0E3-6F61-7FC6-D71D-D15B18B97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898" y="2618859"/>
            <a:ext cx="2442" cy="3600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B41021D-D141-8F36-82D0-C1B1A8B7B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7558" y="5748227"/>
            <a:ext cx="2" cy="47686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1CCFC597-FE32-E6B3-9031-7D956E8F4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5238" y="5757095"/>
            <a:ext cx="0" cy="46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1F733F83-B8FD-727D-3891-E19B17DFB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232" y="6197788"/>
            <a:ext cx="8321656" cy="207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721572-B1C7-6AD8-D0FE-6F853889352E}"/>
              </a:ext>
            </a:extLst>
          </p:cNvPr>
          <p:cNvSpPr txBox="1"/>
          <p:nvPr/>
        </p:nvSpPr>
        <p:spPr>
          <a:xfrm>
            <a:off x="1427669" y="3517624"/>
            <a:ext cx="1807422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Uiting psychische klachten </a:t>
            </a:r>
            <a:r>
              <a:rPr lang="nl-NL" sz="1600" b="1" i="1" u="sng" dirty="0">
                <a:ln w="6350">
                  <a:noFill/>
                </a:ln>
                <a:solidFill>
                  <a:srgbClr val="FF0000"/>
                </a:solidFill>
              </a:rPr>
              <a:t>onafhankelijk</a:t>
            </a:r>
            <a:r>
              <a:rPr lang="nl-NL" sz="1600" b="1" dirty="0">
                <a:ln w="6350">
                  <a:noFill/>
                </a:ln>
              </a:rPr>
              <a:t> van context. Psychische klachten treden sowieso op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04C8CC-E963-7021-340E-A44F48ECBD63}"/>
              </a:ext>
            </a:extLst>
          </p:cNvPr>
          <p:cNvSpPr txBox="1"/>
          <p:nvPr/>
        </p:nvSpPr>
        <p:spPr>
          <a:xfrm>
            <a:off x="3377869" y="2084955"/>
            <a:ext cx="169736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Uiting van psychische klachten </a:t>
            </a:r>
            <a:r>
              <a:rPr lang="nl-NL" sz="1600" b="1" i="1" u="sng" dirty="0">
                <a:ln w="6350">
                  <a:noFill/>
                </a:ln>
                <a:solidFill>
                  <a:srgbClr val="FF0000"/>
                </a:solidFill>
              </a:rPr>
              <a:t>sterk </a:t>
            </a:r>
            <a:r>
              <a:rPr lang="nl-NL" sz="1600" b="1" dirty="0">
                <a:ln w="6350">
                  <a:noFill/>
                </a:ln>
              </a:rPr>
              <a:t>beïnvloedt door context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50C500-5B52-3BE6-A649-B646BCC13005}"/>
              </a:ext>
            </a:extLst>
          </p:cNvPr>
          <p:cNvSpPr txBox="1"/>
          <p:nvPr/>
        </p:nvSpPr>
        <p:spPr>
          <a:xfrm>
            <a:off x="7182080" y="2052248"/>
            <a:ext cx="190021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Nauwelijks gevoelig voor psychische klachten, context geen rol van betekenis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ADB123A-4BD7-A60B-2BEA-187ADF9319D0}"/>
              </a:ext>
            </a:extLst>
          </p:cNvPr>
          <p:cNvSpPr txBox="1"/>
          <p:nvPr/>
        </p:nvSpPr>
        <p:spPr>
          <a:xfrm>
            <a:off x="8418745" y="4280261"/>
            <a:ext cx="190811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Ongevoelig voor psychische klachten. Context geen rol van betekenis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2BCF8B8-F599-BCB7-EEEB-995CEC39B983}"/>
              </a:ext>
            </a:extLst>
          </p:cNvPr>
          <p:cNvCxnSpPr/>
          <p:nvPr/>
        </p:nvCxnSpPr>
        <p:spPr>
          <a:xfrm>
            <a:off x="3323181" y="5428157"/>
            <a:ext cx="0" cy="5490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9D57EF8-F403-9388-CA56-32E9D8C72BE4}"/>
              </a:ext>
            </a:extLst>
          </p:cNvPr>
          <p:cNvCxnSpPr/>
          <p:nvPr/>
        </p:nvCxnSpPr>
        <p:spPr>
          <a:xfrm>
            <a:off x="4688994" y="3536432"/>
            <a:ext cx="0" cy="10102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C55355C-FDB1-1ADB-31D0-D8006A18C204}"/>
              </a:ext>
            </a:extLst>
          </p:cNvPr>
          <p:cNvCxnSpPr/>
          <p:nvPr/>
        </p:nvCxnSpPr>
        <p:spPr>
          <a:xfrm>
            <a:off x="8961981" y="5440053"/>
            <a:ext cx="0" cy="5150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6517F8E0-F1C8-AA3A-D405-A1EEAFB60D81}"/>
              </a:ext>
            </a:extLst>
          </p:cNvPr>
          <p:cNvCxnSpPr/>
          <p:nvPr/>
        </p:nvCxnSpPr>
        <p:spPr>
          <a:xfrm>
            <a:off x="7683576" y="3472192"/>
            <a:ext cx="0" cy="10102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bject 12">
            <a:extLst>
              <a:ext uri="{FF2B5EF4-FFF2-40B4-BE49-F238E27FC236}">
                <a16:creationId xmlns:a16="http://schemas.microsoft.com/office/drawing/2014/main" id="{037A7329-DB35-D5F8-D6D7-F8D2C75899F2}"/>
              </a:ext>
            </a:extLst>
          </p:cNvPr>
          <p:cNvSpPr/>
          <p:nvPr/>
        </p:nvSpPr>
        <p:spPr>
          <a:xfrm>
            <a:off x="1265649" y="6029195"/>
            <a:ext cx="2650368" cy="412035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F236F17-2C1A-43BE-730B-56362D017F5F}"/>
              </a:ext>
            </a:extLst>
          </p:cNvPr>
          <p:cNvSpPr txBox="1"/>
          <p:nvPr/>
        </p:nvSpPr>
        <p:spPr>
          <a:xfrm>
            <a:off x="1570382" y="6061094"/>
            <a:ext cx="199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 err="1"/>
              <a:t>Vroegsignalering</a:t>
            </a:r>
            <a:endParaRPr lang="nl-NL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A0268C02-F62B-8DE7-3E1A-A0AAF7505290}"/>
              </a:ext>
            </a:extLst>
          </p:cNvPr>
          <p:cNvSpPr/>
          <p:nvPr/>
        </p:nvSpPr>
        <p:spPr>
          <a:xfrm>
            <a:off x="3974638" y="4546912"/>
            <a:ext cx="2903240" cy="1271465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8999DF0-4AB0-E815-8839-5E93E99FF006}"/>
              </a:ext>
            </a:extLst>
          </p:cNvPr>
          <p:cNvSpPr txBox="1"/>
          <p:nvPr/>
        </p:nvSpPr>
        <p:spPr>
          <a:xfrm>
            <a:off x="4015408" y="4570873"/>
            <a:ext cx="282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Gerichte</a:t>
            </a:r>
            <a:r>
              <a:rPr lang="nl-NL" dirty="0"/>
              <a:t> preventie </a:t>
            </a:r>
            <a:br>
              <a:rPr lang="nl-NL" dirty="0"/>
            </a:br>
            <a:r>
              <a:rPr lang="nl-NL" dirty="0"/>
              <a:t>op risicogroepen </a:t>
            </a:r>
          </a:p>
          <a:p>
            <a:pPr algn="ctr"/>
            <a:r>
              <a:rPr lang="nl-NL" dirty="0" err="1"/>
              <a:t>i.r.t</a:t>
            </a:r>
            <a:r>
              <a:rPr lang="nl-NL" dirty="0"/>
              <a:t>. bekende </a:t>
            </a:r>
            <a:br>
              <a:rPr lang="nl-NL" dirty="0"/>
            </a:br>
            <a:r>
              <a:rPr lang="nl-NL" dirty="0" err="1"/>
              <a:t>psychopathogene</a:t>
            </a:r>
            <a:r>
              <a:rPr lang="nl-NL" dirty="0"/>
              <a:t> context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B17D6AC-40ED-48E1-847D-DA49AF28626F}"/>
              </a:ext>
            </a:extLst>
          </p:cNvPr>
          <p:cNvSpPr txBox="1"/>
          <p:nvPr/>
        </p:nvSpPr>
        <p:spPr>
          <a:xfrm>
            <a:off x="9758483" y="1470372"/>
            <a:ext cx="186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Of kwetsbaarheid leidt tot een stoornis, wordt met name bepaald door </a:t>
            </a:r>
            <a:br>
              <a:rPr lang="nl-NL" sz="1200" dirty="0"/>
            </a:br>
            <a:r>
              <a:rPr lang="nl-NL" sz="1200" dirty="0"/>
              <a:t>de omgeving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8A56289-3855-2017-07F5-48D514121E39}"/>
              </a:ext>
            </a:extLst>
          </p:cNvPr>
          <p:cNvSpPr txBox="1"/>
          <p:nvPr/>
        </p:nvSpPr>
        <p:spPr>
          <a:xfrm>
            <a:off x="629920" y="214639"/>
            <a:ext cx="113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Oorzaken: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7BAD2139-F708-27D9-2DB1-216CF40E311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Psychische kwetsbaarheid is normaal verdeeld over de bevolking</a:t>
            </a:r>
            <a:endParaRPr lang="nl-N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"/>
          <p:cNvSpPr>
            <a:spLocks/>
          </p:cNvSpPr>
          <p:nvPr/>
        </p:nvSpPr>
        <p:spPr bwMode="auto">
          <a:xfrm>
            <a:off x="2710583" y="2805427"/>
            <a:ext cx="6934305" cy="3529294"/>
          </a:xfrm>
          <a:custGeom>
            <a:avLst/>
            <a:gdLst>
              <a:gd name="T0" fmla="*/ 2147483646 w 1440"/>
              <a:gd name="T1" fmla="*/ 2147483646 h 864"/>
              <a:gd name="T2" fmla="*/ 2147483646 w 1440"/>
              <a:gd name="T3" fmla="*/ 2147483646 h 864"/>
              <a:gd name="T4" fmla="*/ 2147483646 w 1440"/>
              <a:gd name="T5" fmla="*/ 0 h 864"/>
              <a:gd name="T6" fmla="*/ 2147483646 w 1440"/>
              <a:gd name="T7" fmla="*/ 0 h 864"/>
              <a:gd name="T8" fmla="*/ 2147483646 w 1440"/>
              <a:gd name="T9" fmla="*/ 2147483646 h 864"/>
              <a:gd name="T10" fmla="*/ 0 w 1440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864">
                <a:moveTo>
                  <a:pt x="1440" y="859"/>
                </a:moveTo>
                <a:cubicBezTo>
                  <a:pt x="1440" y="859"/>
                  <a:pt x="1191" y="864"/>
                  <a:pt x="1079" y="649"/>
                </a:cubicBezTo>
                <a:cubicBezTo>
                  <a:pt x="955" y="412"/>
                  <a:pt x="906" y="0"/>
                  <a:pt x="723" y="0"/>
                </a:cubicBezTo>
                <a:cubicBezTo>
                  <a:pt x="717" y="0"/>
                  <a:pt x="717" y="0"/>
                  <a:pt x="717" y="0"/>
                </a:cubicBezTo>
                <a:cubicBezTo>
                  <a:pt x="534" y="0"/>
                  <a:pt x="485" y="412"/>
                  <a:pt x="361" y="649"/>
                </a:cubicBezTo>
                <a:cubicBezTo>
                  <a:pt x="248" y="864"/>
                  <a:pt x="0" y="859"/>
                  <a:pt x="0" y="859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6142898" y="2797090"/>
            <a:ext cx="2442" cy="3600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H="1">
            <a:off x="4007558" y="5926458"/>
            <a:ext cx="2" cy="47686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8355238" y="5935326"/>
            <a:ext cx="0" cy="46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1323232" y="6376019"/>
            <a:ext cx="8321656" cy="207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nl-NL" sz="2000"/>
          </a:p>
        </p:txBody>
      </p:sp>
      <p:sp>
        <p:nvSpPr>
          <p:cNvPr id="41" name="Tekstvak 40"/>
          <p:cNvSpPr txBox="1"/>
          <p:nvPr/>
        </p:nvSpPr>
        <p:spPr>
          <a:xfrm>
            <a:off x="1427669" y="3695855"/>
            <a:ext cx="1807422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Uiting psychische klachten </a:t>
            </a:r>
            <a:r>
              <a:rPr lang="nl-NL" sz="1600" b="1" i="1" u="sng" dirty="0">
                <a:ln w="6350">
                  <a:noFill/>
                </a:ln>
                <a:solidFill>
                  <a:srgbClr val="FF0000"/>
                </a:solidFill>
              </a:rPr>
              <a:t>onafhankelijk</a:t>
            </a:r>
            <a:r>
              <a:rPr lang="nl-NL" sz="1600" b="1" dirty="0">
                <a:ln w="6350">
                  <a:noFill/>
                </a:ln>
              </a:rPr>
              <a:t> van context. Psychische klachten treden sowieso op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3377869" y="2263186"/>
            <a:ext cx="169736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Uiting van psychische klachten </a:t>
            </a:r>
            <a:r>
              <a:rPr lang="nl-NL" sz="1600" b="1" i="1" u="sng" dirty="0">
                <a:ln w="6350">
                  <a:noFill/>
                </a:ln>
                <a:solidFill>
                  <a:srgbClr val="FF0000"/>
                </a:solidFill>
              </a:rPr>
              <a:t>sterk </a:t>
            </a:r>
            <a:r>
              <a:rPr lang="nl-NL" sz="1600" b="1" dirty="0">
                <a:ln w="6350">
                  <a:noFill/>
                </a:ln>
              </a:rPr>
              <a:t>beïnvloedt door context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7182080" y="2230479"/>
            <a:ext cx="190021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Nauwelijks gevoelig voor psychische klachten, context geen rol van betekenis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8418745" y="4458492"/>
            <a:ext cx="190811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ln w="6350">
                  <a:noFill/>
                </a:ln>
              </a:rPr>
              <a:t>Ongevoelig voor psychische klachten. Context geen rol van betekenis</a:t>
            </a:r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3323181" y="5606388"/>
            <a:ext cx="0" cy="5490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>
            <a:off x="4688994" y="3714663"/>
            <a:ext cx="0" cy="10102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>
            <a:off x="8961981" y="5618284"/>
            <a:ext cx="0" cy="5150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/>
          <p:nvPr/>
        </p:nvCxnSpPr>
        <p:spPr>
          <a:xfrm>
            <a:off x="7683576" y="3650423"/>
            <a:ext cx="0" cy="10102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9758483" y="1540114"/>
            <a:ext cx="186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Of kwetsbaarheid leidt tot een stoornis, wordt met name bepaald door </a:t>
            </a:r>
            <a:br>
              <a:rPr lang="nl-NL" sz="1200" dirty="0"/>
            </a:br>
            <a:r>
              <a:rPr lang="nl-NL" sz="1200" dirty="0"/>
              <a:t>de omgeving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1A15E4E2-268E-F6DE-6656-E33C740EB813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609600"/>
            <a:ext cx="12192000" cy="7222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Psychische kwetsbaarheid is normaal verdeeld over bevolking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32E5CD56-5E4C-430C-2EEB-8DE85E24DAC5}"/>
              </a:ext>
            </a:extLst>
          </p:cNvPr>
          <p:cNvSpPr/>
          <p:nvPr/>
        </p:nvSpPr>
        <p:spPr>
          <a:xfrm>
            <a:off x="1265649" y="6207426"/>
            <a:ext cx="2650368" cy="412035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E633879-3026-E60F-8555-586A0470FDF6}"/>
              </a:ext>
            </a:extLst>
          </p:cNvPr>
          <p:cNvSpPr txBox="1"/>
          <p:nvPr/>
        </p:nvSpPr>
        <p:spPr>
          <a:xfrm>
            <a:off x="1570382" y="6239325"/>
            <a:ext cx="199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 err="1"/>
              <a:t>Vroegsignalering</a:t>
            </a:r>
            <a:endParaRPr lang="nl-NL"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DB3E43F6-ECEF-D565-1608-6DF4A806940E}"/>
              </a:ext>
            </a:extLst>
          </p:cNvPr>
          <p:cNvSpPr/>
          <p:nvPr/>
        </p:nvSpPr>
        <p:spPr>
          <a:xfrm>
            <a:off x="3974638" y="4725143"/>
            <a:ext cx="2903240" cy="1271465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9D67B9-A2F6-1A1E-4FA0-2EE27ACEC9DF}"/>
              </a:ext>
            </a:extLst>
          </p:cNvPr>
          <p:cNvSpPr txBox="1"/>
          <p:nvPr/>
        </p:nvSpPr>
        <p:spPr>
          <a:xfrm>
            <a:off x="4015408" y="4749104"/>
            <a:ext cx="282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Gerichte</a:t>
            </a:r>
            <a:r>
              <a:rPr lang="nl-NL" dirty="0"/>
              <a:t> preventie </a:t>
            </a:r>
            <a:br>
              <a:rPr lang="nl-NL" dirty="0"/>
            </a:br>
            <a:r>
              <a:rPr lang="nl-NL" dirty="0"/>
              <a:t>op risicogroepen </a:t>
            </a:r>
          </a:p>
          <a:p>
            <a:pPr algn="ctr"/>
            <a:r>
              <a:rPr lang="nl-NL" dirty="0" err="1"/>
              <a:t>i.r.t</a:t>
            </a:r>
            <a:r>
              <a:rPr lang="nl-NL" dirty="0"/>
              <a:t>. bekende </a:t>
            </a:r>
            <a:br>
              <a:rPr lang="nl-NL" dirty="0"/>
            </a:br>
            <a:r>
              <a:rPr lang="nl-NL" dirty="0" err="1"/>
              <a:t>psychopathogene</a:t>
            </a:r>
            <a:r>
              <a:rPr lang="nl-NL" dirty="0"/>
              <a:t> context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88B593-4243-BB4F-DB60-677518E7BCA4}"/>
              </a:ext>
            </a:extLst>
          </p:cNvPr>
          <p:cNvSpPr txBox="1"/>
          <p:nvPr/>
        </p:nvSpPr>
        <p:spPr>
          <a:xfrm>
            <a:off x="629920" y="214639"/>
            <a:ext cx="113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Oorzaken: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265328-6671-C321-C450-03F8DCB717CB}"/>
              </a:ext>
            </a:extLst>
          </p:cNvPr>
          <p:cNvSpPr txBox="1"/>
          <p:nvPr/>
        </p:nvSpPr>
        <p:spPr>
          <a:xfrm>
            <a:off x="0" y="133902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Psychische kwetsbaarheid is normaal verdeeld over de bevolking</a:t>
            </a:r>
            <a:endParaRPr lang="nl-N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4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Maatschappelijke ontwikkelingen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659692"/>
            <a:ext cx="10406270" cy="457804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1.	Overwaardering theoretische opleiding en daar aan gekoppelde beroepen</a:t>
            </a:r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	Onderwijs als selectiemachine</a:t>
            </a:r>
          </a:p>
          <a:p>
            <a:pPr marL="0" indent="0">
              <a:buNone/>
              <a:tabLst>
                <a:tab pos="309563" algn="l"/>
              </a:tabLst>
            </a:pP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2.	Exclusie (op grond van opleiding, inkomen, etniciteit </a:t>
            </a:r>
            <a:r>
              <a:rPr lang="nl-NL" sz="1800" dirty="0" err="1"/>
              <a:t>etc</a:t>
            </a:r>
            <a:r>
              <a:rPr lang="nl-NL" sz="1800" dirty="0"/>
              <a:t>)</a:t>
            </a:r>
          </a:p>
          <a:p>
            <a:pPr marL="0" indent="0">
              <a:buNone/>
              <a:tabLst>
                <a:tab pos="309563" algn="l"/>
              </a:tabLst>
            </a:pP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3.	Bestaansonzekerheid , versterkt door o.a. verruiming </a:t>
            </a:r>
            <a:r>
              <a:rPr lang="nl-NL" sz="1800" dirty="0" err="1"/>
              <a:t>gokwet</a:t>
            </a:r>
            <a:r>
              <a:rPr lang="nl-NL" sz="1800" dirty="0"/>
              <a:t>,</a:t>
            </a:r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	Leenbedrijven zoals </a:t>
            </a:r>
            <a:r>
              <a:rPr lang="nl-NL" sz="1800" dirty="0" err="1"/>
              <a:t>Klarna</a:t>
            </a: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4.	Sociale media</a:t>
            </a:r>
          </a:p>
          <a:p>
            <a:pPr marL="0" indent="0">
              <a:buNone/>
              <a:tabLst>
                <a:tab pos="309563" algn="l"/>
              </a:tabLst>
            </a:pP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5.	Echtscheiding</a:t>
            </a:r>
          </a:p>
          <a:p>
            <a:pPr marL="0" indent="0">
              <a:buNone/>
              <a:tabLst>
                <a:tab pos="309563" algn="l"/>
              </a:tabLst>
            </a:pPr>
            <a:endParaRPr lang="nl-NL" sz="1800" dirty="0"/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b="1" dirty="0"/>
              <a:t>Acties: maatregelen, wet- en regelgeving</a:t>
            </a:r>
          </a:p>
          <a:p>
            <a:pPr marL="0" indent="0">
              <a:buNone/>
              <a:tabLst>
                <a:tab pos="309563" algn="l"/>
              </a:tabLst>
            </a:pPr>
            <a:r>
              <a:rPr lang="nl-NL" sz="1800" dirty="0"/>
              <a:t>		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A57330F-C56D-06EF-3343-D67E3587A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60" y="3229243"/>
            <a:ext cx="4245692" cy="318426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5D456A6-B62C-AE96-B459-FE8F78DE6C76}"/>
              </a:ext>
            </a:extLst>
          </p:cNvPr>
          <p:cNvSpPr txBox="1"/>
          <p:nvPr/>
        </p:nvSpPr>
        <p:spPr>
          <a:xfrm>
            <a:off x="629920" y="214639"/>
            <a:ext cx="113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Oorzaken:</a:t>
            </a:r>
          </a:p>
        </p:txBody>
      </p:sp>
    </p:spTree>
    <p:extLst>
      <p:ext uri="{BB962C8B-B14F-4D97-AF65-F5344CB8AC3E}">
        <p14:creationId xmlns:p14="http://schemas.microsoft.com/office/powerpoint/2010/main" val="267329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626" y="2080590"/>
            <a:ext cx="9823174" cy="4157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Beschermer tegen beschadigende ontwikkelingen of versterker?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Landelijk wet- en regelgeving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C4DFD7-59B3-EDAE-2742-B014EE16588B}"/>
              </a:ext>
            </a:extLst>
          </p:cNvPr>
          <p:cNvSpPr txBox="1"/>
          <p:nvPr/>
        </p:nvSpPr>
        <p:spPr>
          <a:xfrm>
            <a:off x="650240" y="192859"/>
            <a:ext cx="113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Oorzaken:</a:t>
            </a:r>
          </a:p>
        </p:txBody>
      </p:sp>
    </p:spTree>
    <p:extLst>
      <p:ext uri="{BB962C8B-B14F-4D97-AF65-F5344CB8AC3E}">
        <p14:creationId xmlns:p14="http://schemas.microsoft.com/office/powerpoint/2010/main" val="379598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E8442770-67FE-E6D5-B968-281870C6AC12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2D17E-20B5-B683-61AF-88E7EC03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216"/>
            <a:ext cx="12192000" cy="755375"/>
          </a:xfrm>
        </p:spPr>
        <p:txBody>
          <a:bodyPr>
            <a:norm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Jeugdzorgstelsel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600D8-79D1-5D8B-35CC-9DC919BF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7" y="1716156"/>
            <a:ext cx="10561984" cy="4908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Beschermer tegen beschadigende ontwikkelingen of versterker?</a:t>
            </a:r>
          </a:p>
          <a:p>
            <a:pPr marL="0" indent="0">
              <a:buNone/>
            </a:pPr>
            <a:r>
              <a:rPr lang="nl-NL" dirty="0"/>
              <a:t>(onderzoek Sharon </a:t>
            </a:r>
            <a:r>
              <a:rPr lang="nl-NL" dirty="0" err="1"/>
              <a:t>Stellaard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100" b="1" dirty="0"/>
              <a:t>Landelijk wet- en regelgeving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b="1" dirty="0"/>
              <a:t>Aanname decentralisatie: </a:t>
            </a:r>
          </a:p>
          <a:p>
            <a:pPr marL="0" indent="0">
              <a:buNone/>
            </a:pPr>
            <a:r>
              <a:rPr lang="nl-NL" sz="2800" dirty="0"/>
              <a:t>geef gemeenten jeugdzorgtaak en ze gaan meer werk maken van preventie</a:t>
            </a:r>
          </a:p>
          <a:p>
            <a:pPr marL="0" indent="0">
              <a:buNone/>
            </a:pPr>
            <a:r>
              <a:rPr lang="nl-NL" sz="2800" dirty="0"/>
              <a:t>	</a:t>
            </a:r>
          </a:p>
          <a:p>
            <a:pPr marL="0" indent="0">
              <a:buNone/>
            </a:pPr>
            <a:r>
              <a:rPr lang="nl-NL" sz="2800" b="1" dirty="0"/>
              <a:t>Observatie: </a:t>
            </a:r>
          </a:p>
          <a:p>
            <a:pPr marL="0" indent="0">
              <a:buNone/>
            </a:pPr>
            <a:r>
              <a:rPr lang="nl-NL" sz="2800" dirty="0"/>
              <a:t>wijkteams zijn geen preventie, ze verkleinen de mazen in het net. Vangen te veel vis.</a:t>
            </a:r>
          </a:p>
          <a:p>
            <a:pPr marL="0" indent="0">
              <a:buNone/>
            </a:pPr>
            <a:r>
              <a:rPr lang="nl-NL" dirty="0"/>
              <a:t>T</a:t>
            </a:r>
            <a:r>
              <a:rPr lang="nl-NL" sz="2800" dirty="0"/>
              <a:t>e veel lichte problematiek, klanten worden te lang “vastgehouden”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dirty="0"/>
              <a:t>V</a:t>
            </a:r>
            <a:r>
              <a:rPr lang="nl-NL" sz="2800" dirty="0"/>
              <a:t>oorkant (zwakke </a:t>
            </a:r>
            <a:r>
              <a:rPr lang="nl-NL" sz="2800" dirty="0" err="1"/>
              <a:t>vroegsignalering</a:t>
            </a:r>
            <a:r>
              <a:rPr lang="nl-NL" sz="2800" dirty="0"/>
              <a:t>) en achterkant (magneet) hebben last van elkaar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8C1DC2-DF3B-1BDD-5808-40DD1FE0F66A}"/>
              </a:ext>
            </a:extLst>
          </p:cNvPr>
          <p:cNvSpPr txBox="1"/>
          <p:nvPr/>
        </p:nvSpPr>
        <p:spPr>
          <a:xfrm>
            <a:off x="944880" y="223520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Oorzaken</a:t>
            </a:r>
          </a:p>
        </p:txBody>
      </p:sp>
    </p:spTree>
    <p:extLst>
      <p:ext uri="{BB962C8B-B14F-4D97-AF65-F5344CB8AC3E}">
        <p14:creationId xmlns:p14="http://schemas.microsoft.com/office/powerpoint/2010/main" val="99902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BEC4C-41BA-3E4C-7D00-2C14AE59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8" y="1825624"/>
            <a:ext cx="11295271" cy="484684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96875" algn="l"/>
                <a:tab pos="2665413" algn="l"/>
              </a:tabLst>
            </a:pPr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1.	Min VWS:</a:t>
            </a: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GALA: SPUK-gelden/doel: in 2040 gezondste jeugd van de wereld</a:t>
            </a: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	IZA-----capaciteit van achterkant naar voorkant</a:t>
            </a: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2.	Min huisvesting:</a:t>
            </a: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Nationaal programma leefbaarheid en veiligheid/20 </a:t>
            </a:r>
            <a:b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	focusgebieden/kinderen en jongeren </a:t>
            </a:r>
            <a:r>
              <a:rPr lang="nl-NL" sz="2000" dirty="0" err="1">
                <a:ea typeface="Open Sans" panose="020B0606030504020204" pitchFamily="34" charset="0"/>
                <a:cs typeface="Open Sans" panose="020B0606030504020204" pitchFamily="34" charset="0"/>
              </a:rPr>
              <a:t>talentontwikkelen</a:t>
            </a: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3.	Min </a:t>
            </a:r>
            <a:r>
              <a:rPr lang="nl-NL" sz="2400" b="1" dirty="0" err="1">
                <a:ea typeface="Open Sans" panose="020B0606030504020204" pitchFamily="34" charset="0"/>
                <a:cs typeface="Open Sans" panose="020B0606030504020204" pitchFamily="34" charset="0"/>
              </a:rPr>
              <a:t>OcW</a:t>
            </a:r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School en omgeving (structureel geld)/doel: kansengelijkheid kinderen</a:t>
            </a: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	Route naar inclusief onderwijs/minder instroom passend onderwijs</a:t>
            </a:r>
          </a:p>
          <a:p>
            <a:pPr marL="0" indent="0">
              <a:buNone/>
              <a:tabLst>
                <a:tab pos="396875" algn="l"/>
                <a:tab pos="2665413" algn="l"/>
              </a:tabLst>
            </a:pP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5000"/>
              </a:lnSpc>
              <a:spcAft>
                <a:spcPts val="800"/>
              </a:spcAft>
              <a:buSzPts val="1000"/>
              <a:buNone/>
              <a:tabLst>
                <a:tab pos="396875" algn="l"/>
                <a:tab pos="2665413" algn="l"/>
              </a:tabLst>
            </a:pPr>
            <a:r>
              <a:rPr lang="nl-NL" sz="2400" b="1" dirty="0">
                <a:ea typeface="Open Sans" panose="020B0606030504020204" pitchFamily="34" charset="0"/>
                <a:cs typeface="Open Sans" panose="020B0606030504020204" pitchFamily="34" charset="0"/>
              </a:rPr>
              <a:t>4.	Min VWS:</a:t>
            </a: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Hervormingsagenda jeugd</a:t>
            </a:r>
            <a:b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r">
              <a:lnSpc>
                <a:spcPct val="105000"/>
              </a:lnSpc>
              <a:spcAft>
                <a:spcPts val="800"/>
              </a:spcAft>
              <a:buSzPts val="1000"/>
              <a:buNone/>
              <a:tabLst>
                <a:tab pos="396875" algn="l"/>
              </a:tabLst>
            </a:pP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</a:rPr>
              <a:t>	conclusie: genoeg geld voor preventie </a:t>
            </a:r>
            <a:r>
              <a:rPr lang="nl-NL" sz="2000" dirty="0"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nl-NL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DDF319FF-8750-6CA1-13C2-ED69D39673B6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B00264-07A7-B6BB-43B9-4ED73993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782"/>
            <a:ext cx="12191999" cy="543329"/>
          </a:xfrm>
        </p:spPr>
        <p:txBody>
          <a:bodyPr>
            <a:no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Landelijke trajecten </a:t>
            </a:r>
          </a:p>
        </p:txBody>
      </p:sp>
    </p:spTree>
    <p:extLst>
      <p:ext uri="{BB962C8B-B14F-4D97-AF65-F5344CB8AC3E}">
        <p14:creationId xmlns:p14="http://schemas.microsoft.com/office/powerpoint/2010/main" val="19758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>
            <a:extLst>
              <a:ext uri="{FF2B5EF4-FFF2-40B4-BE49-F238E27FC236}">
                <a16:creationId xmlns:a16="http://schemas.microsoft.com/office/drawing/2014/main" id="{89DA3064-C02B-8B59-6979-9D5D10FC8DFB}"/>
              </a:ext>
            </a:extLst>
          </p:cNvPr>
          <p:cNvSpPr/>
          <p:nvPr/>
        </p:nvSpPr>
        <p:spPr>
          <a:xfrm>
            <a:off x="0" y="562191"/>
            <a:ext cx="12192000" cy="771728"/>
          </a:xfrm>
          <a:custGeom>
            <a:avLst/>
            <a:gdLst/>
            <a:ahLst/>
            <a:cxnLst/>
            <a:rect l="l" t="t" r="r" b="b"/>
            <a:pathLst>
              <a:path w="6337300" h="685800">
                <a:moveTo>
                  <a:pt x="0" y="685800"/>
                </a:moveTo>
                <a:lnTo>
                  <a:pt x="6337300" y="685800"/>
                </a:lnTo>
                <a:lnTo>
                  <a:pt x="63373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79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B00264-07A7-B6BB-43B9-4ED73993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782"/>
            <a:ext cx="12191999" cy="543329"/>
          </a:xfrm>
        </p:spPr>
        <p:txBody>
          <a:bodyPr>
            <a:noAutofit/>
          </a:bodyPr>
          <a:lstStyle/>
          <a:p>
            <a:pPr algn="ctr"/>
            <a:r>
              <a:rPr lang="nl-NL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 aan zet</a:t>
            </a:r>
          </a:p>
        </p:txBody>
      </p:sp>
    </p:spTree>
    <p:extLst>
      <p:ext uri="{BB962C8B-B14F-4D97-AF65-F5344CB8AC3E}">
        <p14:creationId xmlns:p14="http://schemas.microsoft.com/office/powerpoint/2010/main" val="2985718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1746</Words>
  <Application>Microsoft Office PowerPoint</Application>
  <PresentationFormat>Breedbeeld</PresentationFormat>
  <Paragraphs>400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Kantoorthema</vt:lpstr>
      <vt:lpstr>PowerPoint-presentatie</vt:lpstr>
      <vt:lpstr>Agenda</vt:lpstr>
      <vt:lpstr>Jongeren kwetsbaarder?</vt:lpstr>
      <vt:lpstr>PowerPoint-presentatie</vt:lpstr>
      <vt:lpstr>Maatschappelijke ontwikkelingen </vt:lpstr>
      <vt:lpstr>Onderwijsstelsel</vt:lpstr>
      <vt:lpstr>Jeugdzorgstelsel</vt:lpstr>
      <vt:lpstr>Landelijke trajecten </vt:lpstr>
      <vt:lpstr>Regio aan zet</vt:lpstr>
      <vt:lpstr>Ambitie</vt:lpstr>
      <vt:lpstr>Stap 1: Breng verschillen in beeld tussen gemeenten  in o.a. jeugdzorggebruik en ongeoorloofd verzuim</vt:lpstr>
      <vt:lpstr>Stap 2: Breng preventie-aanbod in regio in beeld</vt:lpstr>
      <vt:lpstr>PowerPoint-presentatie</vt:lpstr>
      <vt:lpstr>PowerPoint-presentatie</vt:lpstr>
      <vt:lpstr>Verschillen tussen scholen qua preventie</vt:lpstr>
      <vt:lpstr>Breng regionale preventielandschap in kaart </vt:lpstr>
      <vt:lpstr>Stap 3: Vroegsignalering verbeteren</vt:lpstr>
      <vt:lpstr>Breng klantstromen in beeld</vt:lpstr>
      <vt:lpstr>PowerPoint-presentatie</vt:lpstr>
      <vt:lpstr>PowerPoint-presentatie</vt:lpstr>
      <vt:lpstr>Stap 5: Sturing/governance:</vt:lpstr>
      <vt:lpstr>Huidige situatie:</vt:lpstr>
      <vt:lpstr>Basispakket preventie: In hele regio bereikbaar voor burgers </vt:lpstr>
      <vt:lpstr>Kaders t.a.v. gespecialiseerde jeugdhulp </vt:lpstr>
      <vt:lpstr>Bezuinigen</vt:lpstr>
      <vt:lpstr>Iedereen vindt preventie belangrijk, maar iedereen wijst naar iedereen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preventie-gebouw</dc:title>
  <dc:creator>Microsoft-account</dc:creator>
  <cp:lastModifiedBy>paul van der velpen</cp:lastModifiedBy>
  <cp:revision>239</cp:revision>
  <cp:lastPrinted>2024-06-05T11:14:41Z</cp:lastPrinted>
  <dcterms:created xsi:type="dcterms:W3CDTF">2023-07-23T16:23:57Z</dcterms:created>
  <dcterms:modified xsi:type="dcterms:W3CDTF">2024-06-07T19:07:02Z</dcterms:modified>
</cp:coreProperties>
</file>