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725" r:id="rId2"/>
    <p:sldMasterId id="2147483755" r:id="rId3"/>
  </p:sldMasterIdLst>
  <p:notesMasterIdLst>
    <p:notesMasterId r:id="rId19"/>
  </p:notesMasterIdLst>
  <p:handoutMasterIdLst>
    <p:handoutMasterId r:id="rId20"/>
  </p:handoutMasterIdLst>
  <p:sldIdLst>
    <p:sldId id="279" r:id="rId4"/>
    <p:sldId id="280" r:id="rId5"/>
    <p:sldId id="465" r:id="rId6"/>
    <p:sldId id="466" r:id="rId7"/>
    <p:sldId id="282" r:id="rId8"/>
    <p:sldId id="283" r:id="rId9"/>
    <p:sldId id="633" r:id="rId10"/>
    <p:sldId id="284" r:id="rId11"/>
    <p:sldId id="411" r:id="rId12"/>
    <p:sldId id="631" r:id="rId13"/>
    <p:sldId id="468" r:id="rId14"/>
    <p:sldId id="467" r:id="rId15"/>
    <p:sldId id="469" r:id="rId16"/>
    <p:sldId id="470" r:id="rId17"/>
    <p:sldId id="632" r:id="rId18"/>
  </p:sldIdLst>
  <p:sldSz cx="12192000" cy="6858000"/>
  <p:notesSz cx="6858000" cy="9144000"/>
  <p:defaultTextStyle>
    <a:defPPr>
      <a:defRPr lang="nl-NL"/>
    </a:defPPr>
    <a:lvl1pPr algn="l" defTabSz="912813" rtl="0" fontAlgn="base">
      <a:spcBef>
        <a:spcPct val="0"/>
      </a:spcBef>
      <a:spcAft>
        <a:spcPct val="0"/>
      </a:spcAft>
      <a:defRPr sz="2400" kern="1200">
        <a:solidFill>
          <a:schemeClr val="tx1"/>
        </a:solidFill>
        <a:latin typeface="Calibri" charset="0"/>
        <a:ea typeface="ＭＳ Ｐゴシック" charset="-128"/>
        <a:cs typeface="+mn-cs"/>
      </a:defRPr>
    </a:lvl1pPr>
    <a:lvl2pPr marL="4556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2pPr>
    <a:lvl3pPr marL="9128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3pPr>
    <a:lvl4pPr marL="13700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4pPr>
    <a:lvl5pPr marL="18272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5pPr>
    <a:lvl6pPr marL="2286000" algn="l" defTabSz="914400" rtl="0" eaLnBrk="1" latinLnBrk="0" hangingPunct="1">
      <a:defRPr sz="2400" kern="1200">
        <a:solidFill>
          <a:schemeClr val="tx1"/>
        </a:solidFill>
        <a:latin typeface="Calibri" charset="0"/>
        <a:ea typeface="ＭＳ Ｐゴシック" charset="-128"/>
        <a:cs typeface="+mn-cs"/>
      </a:defRPr>
    </a:lvl6pPr>
    <a:lvl7pPr marL="2743200" algn="l" defTabSz="914400" rtl="0" eaLnBrk="1" latinLnBrk="0" hangingPunct="1">
      <a:defRPr sz="2400" kern="1200">
        <a:solidFill>
          <a:schemeClr val="tx1"/>
        </a:solidFill>
        <a:latin typeface="Calibri" charset="0"/>
        <a:ea typeface="ＭＳ Ｐゴシック" charset="-128"/>
        <a:cs typeface="+mn-cs"/>
      </a:defRPr>
    </a:lvl7pPr>
    <a:lvl8pPr marL="3200400" algn="l" defTabSz="914400" rtl="0" eaLnBrk="1" latinLnBrk="0" hangingPunct="1">
      <a:defRPr sz="2400" kern="1200">
        <a:solidFill>
          <a:schemeClr val="tx1"/>
        </a:solidFill>
        <a:latin typeface="Calibri" charset="0"/>
        <a:ea typeface="ＭＳ Ｐゴシック" charset="-128"/>
        <a:cs typeface="+mn-cs"/>
      </a:defRPr>
    </a:lvl8pPr>
    <a:lvl9pPr marL="3657600" algn="l" defTabSz="914400" rtl="0" eaLnBrk="1" latinLnBrk="0" hangingPunct="1">
      <a:defRPr sz="2400"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2" orient="horz" pos="2160" userDrawn="1">
          <p15:clr>
            <a:srgbClr val="A4A3A4"/>
          </p15:clr>
        </p15:guide>
        <p15:guide id="3" pos="7219">
          <p15:clr>
            <a:srgbClr val="A4A3A4"/>
          </p15:clr>
        </p15:guide>
        <p15:guide id="6"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0016"/>
    <a:srgbClr val="008542"/>
    <a:srgbClr val="002C64"/>
    <a:srgbClr val="00A9F3"/>
    <a:srgbClr val="33AADC"/>
    <a:srgbClr val="002F5F"/>
    <a:srgbClr val="3DB7E4"/>
    <a:srgbClr val="F0AB00"/>
    <a:srgbClr val="8EBA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16DF3F-94CF-492E-B938-9016FD65C60F}" v="6" dt="2023-12-12T14:22:46.523"/>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439"/>
  </p:normalViewPr>
  <p:slideViewPr>
    <p:cSldViewPr snapToGrid="0" snapToObjects="1" showGuides="1">
      <p:cViewPr varScale="1">
        <p:scale>
          <a:sx n="110" d="100"/>
          <a:sy n="110" d="100"/>
        </p:scale>
        <p:origin x="552" y="108"/>
      </p:cViewPr>
      <p:guideLst>
        <p:guide orient="horz" pos="2160"/>
        <p:guide pos="7219"/>
        <p:guide pos="3840"/>
      </p:guideLst>
    </p:cSldViewPr>
  </p:slideViewPr>
  <p:outlineViewPr>
    <p:cViewPr>
      <p:scale>
        <a:sx n="33" d="100"/>
        <a:sy n="33" d="100"/>
      </p:scale>
      <p:origin x="0" y="0"/>
    </p:cViewPr>
  </p:outlineViewPr>
  <p:notesTextViewPr>
    <p:cViewPr>
      <p:scale>
        <a:sx n="90" d="100"/>
        <a:sy n="90" d="100"/>
      </p:scale>
      <p:origin x="0" y="0"/>
    </p:cViewPr>
  </p:notesTextViewPr>
  <p:sorterViewPr>
    <p:cViewPr>
      <p:scale>
        <a:sx n="100" d="100"/>
        <a:sy n="100" d="100"/>
      </p:scale>
      <p:origin x="0" y="0"/>
    </p:cViewPr>
  </p:sorterViewPr>
  <p:notesViewPr>
    <p:cSldViewPr snapToGrid="0" snapToObjects="1" showGuides="1">
      <p:cViewPr varScale="1">
        <p:scale>
          <a:sx n="78" d="100"/>
          <a:sy n="78" d="100"/>
        </p:scale>
        <p:origin x="3376"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arten van den Hoonaard" userId="9e7e299d-f9d1-4e17-a413-94e14b609b78" providerId="ADAL" clId="{EF16DF3F-94CF-492E-B938-9016FD65C60F}"/>
    <pc:docChg chg="custSel addSld modSld sldOrd">
      <pc:chgData name="Maarten van den Hoonaard" userId="9e7e299d-f9d1-4e17-a413-94e14b609b78" providerId="ADAL" clId="{EF16DF3F-94CF-492E-B938-9016FD65C60F}" dt="2023-12-12T14:23:48.565" v="354" actId="6549"/>
      <pc:docMkLst>
        <pc:docMk/>
      </pc:docMkLst>
      <pc:sldChg chg="modSp mod">
        <pc:chgData name="Maarten van den Hoonaard" userId="9e7e299d-f9d1-4e17-a413-94e14b609b78" providerId="ADAL" clId="{EF16DF3F-94CF-492E-B938-9016FD65C60F}" dt="2023-12-12T14:04:54.701" v="22" actId="20578"/>
        <pc:sldMkLst>
          <pc:docMk/>
          <pc:sldMk cId="730497862" sldId="280"/>
        </pc:sldMkLst>
        <pc:spChg chg="mod">
          <ac:chgData name="Maarten van den Hoonaard" userId="9e7e299d-f9d1-4e17-a413-94e14b609b78" providerId="ADAL" clId="{EF16DF3F-94CF-492E-B938-9016FD65C60F}" dt="2023-12-12T14:04:54.701" v="22" actId="20578"/>
          <ac:spMkLst>
            <pc:docMk/>
            <pc:sldMk cId="730497862" sldId="280"/>
            <ac:spMk id="2" creationId="{00000000-0000-0000-0000-000000000000}"/>
          </ac:spMkLst>
        </pc:spChg>
      </pc:sldChg>
      <pc:sldChg chg="ord">
        <pc:chgData name="Maarten van den Hoonaard" userId="9e7e299d-f9d1-4e17-a413-94e14b609b78" providerId="ADAL" clId="{EF16DF3F-94CF-492E-B938-9016FD65C60F}" dt="2023-12-12T14:13:55.509" v="92"/>
        <pc:sldMkLst>
          <pc:docMk/>
          <pc:sldMk cId="3426299933" sldId="283"/>
        </pc:sldMkLst>
      </pc:sldChg>
      <pc:sldChg chg="modSp mod">
        <pc:chgData name="Maarten van den Hoonaard" userId="9e7e299d-f9d1-4e17-a413-94e14b609b78" providerId="ADAL" clId="{EF16DF3F-94CF-492E-B938-9016FD65C60F}" dt="2023-12-12T14:23:48.565" v="354" actId="6549"/>
        <pc:sldMkLst>
          <pc:docMk/>
          <pc:sldMk cId="3479892200" sldId="284"/>
        </pc:sldMkLst>
        <pc:spChg chg="mod">
          <ac:chgData name="Maarten van den Hoonaard" userId="9e7e299d-f9d1-4e17-a413-94e14b609b78" providerId="ADAL" clId="{EF16DF3F-94CF-492E-B938-9016FD65C60F}" dt="2023-12-12T14:23:48.565" v="354" actId="6549"/>
          <ac:spMkLst>
            <pc:docMk/>
            <pc:sldMk cId="3479892200" sldId="284"/>
            <ac:spMk id="2" creationId="{3E249E5C-916D-8749-42CA-58972B0120FD}"/>
          </ac:spMkLst>
        </pc:spChg>
      </pc:sldChg>
      <pc:sldChg chg="modSp mod">
        <pc:chgData name="Maarten van den Hoonaard" userId="9e7e299d-f9d1-4e17-a413-94e14b609b78" providerId="ADAL" clId="{EF16DF3F-94CF-492E-B938-9016FD65C60F}" dt="2023-12-12T14:16:07.815" v="103" actId="20577"/>
        <pc:sldMkLst>
          <pc:docMk/>
          <pc:sldMk cId="795746372" sldId="469"/>
        </pc:sldMkLst>
        <pc:spChg chg="mod">
          <ac:chgData name="Maarten van den Hoonaard" userId="9e7e299d-f9d1-4e17-a413-94e14b609b78" providerId="ADAL" clId="{EF16DF3F-94CF-492E-B938-9016FD65C60F}" dt="2023-12-12T14:16:07.815" v="103" actId="20577"/>
          <ac:spMkLst>
            <pc:docMk/>
            <pc:sldMk cId="795746372" sldId="469"/>
            <ac:spMk id="2" creationId="{3E249E5C-916D-8749-42CA-58972B0120FD}"/>
          </ac:spMkLst>
        </pc:spChg>
      </pc:sldChg>
      <pc:sldChg chg="modSp mod">
        <pc:chgData name="Maarten van den Hoonaard" userId="9e7e299d-f9d1-4e17-a413-94e14b609b78" providerId="ADAL" clId="{EF16DF3F-94CF-492E-B938-9016FD65C60F}" dt="2023-12-12T14:18:00.304" v="187" actId="20577"/>
        <pc:sldMkLst>
          <pc:docMk/>
          <pc:sldMk cId="2303278369" sldId="470"/>
        </pc:sldMkLst>
        <pc:spChg chg="mod">
          <ac:chgData name="Maarten van den Hoonaard" userId="9e7e299d-f9d1-4e17-a413-94e14b609b78" providerId="ADAL" clId="{EF16DF3F-94CF-492E-B938-9016FD65C60F}" dt="2023-12-12T14:18:00.304" v="187" actId="20577"/>
          <ac:spMkLst>
            <pc:docMk/>
            <pc:sldMk cId="2303278369" sldId="470"/>
            <ac:spMk id="2" creationId="{3E249E5C-916D-8749-42CA-58972B0120FD}"/>
          </ac:spMkLst>
        </pc:spChg>
      </pc:sldChg>
      <pc:sldChg chg="modSp mod">
        <pc:chgData name="Maarten van den Hoonaard" userId="9e7e299d-f9d1-4e17-a413-94e14b609b78" providerId="ADAL" clId="{EF16DF3F-94CF-492E-B938-9016FD65C60F}" dt="2023-12-12T14:06:24.438" v="51" actId="20577"/>
        <pc:sldMkLst>
          <pc:docMk/>
          <pc:sldMk cId="2661984634" sldId="631"/>
        </pc:sldMkLst>
        <pc:spChg chg="mod">
          <ac:chgData name="Maarten van den Hoonaard" userId="9e7e299d-f9d1-4e17-a413-94e14b609b78" providerId="ADAL" clId="{EF16DF3F-94CF-492E-B938-9016FD65C60F}" dt="2023-12-12T14:06:24.438" v="51" actId="20577"/>
          <ac:spMkLst>
            <pc:docMk/>
            <pc:sldMk cId="2661984634" sldId="631"/>
            <ac:spMk id="3" creationId="{0EA05852-39D5-B716-7A45-FC04861DEB12}"/>
          </ac:spMkLst>
        </pc:spChg>
      </pc:sldChg>
      <pc:sldChg chg="addSp modSp add mod modAnim">
        <pc:chgData name="Maarten van den Hoonaard" userId="9e7e299d-f9d1-4e17-a413-94e14b609b78" providerId="ADAL" clId="{EF16DF3F-94CF-492E-B938-9016FD65C60F}" dt="2023-12-11T15:43:06.596" v="20"/>
        <pc:sldMkLst>
          <pc:docMk/>
          <pc:sldMk cId="2249048370" sldId="632"/>
        </pc:sldMkLst>
        <pc:spChg chg="mod">
          <ac:chgData name="Maarten van den Hoonaard" userId="9e7e299d-f9d1-4e17-a413-94e14b609b78" providerId="ADAL" clId="{EF16DF3F-94CF-492E-B938-9016FD65C60F}" dt="2023-12-11T15:36:22.189" v="12" actId="6549"/>
          <ac:spMkLst>
            <pc:docMk/>
            <pc:sldMk cId="2249048370" sldId="632"/>
            <ac:spMk id="2" creationId="{3E249E5C-916D-8749-42CA-58972B0120FD}"/>
          </ac:spMkLst>
        </pc:spChg>
        <pc:spChg chg="add mod">
          <ac:chgData name="Maarten van den Hoonaard" userId="9e7e299d-f9d1-4e17-a413-94e14b609b78" providerId="ADAL" clId="{EF16DF3F-94CF-492E-B938-9016FD65C60F}" dt="2023-12-11T15:39:17.653" v="18" actId="2711"/>
          <ac:spMkLst>
            <pc:docMk/>
            <pc:sldMk cId="2249048370" sldId="632"/>
            <ac:spMk id="3" creationId="{91DC008F-0BFB-879C-6641-AE66582DB1C7}"/>
          </ac:spMkLst>
        </pc:spChg>
      </pc:sldChg>
      <pc:sldChg chg="addSp delSp modSp add mod ord">
        <pc:chgData name="Maarten van den Hoonaard" userId="9e7e299d-f9d1-4e17-a413-94e14b609b78" providerId="ADAL" clId="{EF16DF3F-94CF-492E-B938-9016FD65C60F}" dt="2023-12-12T14:13:43.226" v="90"/>
        <pc:sldMkLst>
          <pc:docMk/>
          <pc:sldMk cId="3267978939" sldId="633"/>
        </pc:sldMkLst>
        <pc:spChg chg="mod">
          <ac:chgData name="Maarten van den Hoonaard" userId="9e7e299d-f9d1-4e17-a413-94e14b609b78" providerId="ADAL" clId="{EF16DF3F-94CF-492E-B938-9016FD65C60F}" dt="2023-12-12T14:09:44.003" v="83" actId="20577"/>
          <ac:spMkLst>
            <pc:docMk/>
            <pc:sldMk cId="3267978939" sldId="633"/>
            <ac:spMk id="2" creationId="{3E249E5C-916D-8749-42CA-58972B0120FD}"/>
          </ac:spMkLst>
        </pc:spChg>
        <pc:graphicFrameChg chg="del">
          <ac:chgData name="Maarten van den Hoonaard" userId="9e7e299d-f9d1-4e17-a413-94e14b609b78" providerId="ADAL" clId="{EF16DF3F-94CF-492E-B938-9016FD65C60F}" dt="2023-12-12T14:12:38.500" v="84" actId="478"/>
          <ac:graphicFrameMkLst>
            <pc:docMk/>
            <pc:sldMk cId="3267978939" sldId="633"/>
            <ac:graphicFrameMk id="5" creationId="{20E08999-CF34-62A4-CEDB-2C0741452A97}"/>
          </ac:graphicFrameMkLst>
        </pc:graphicFrameChg>
        <pc:picChg chg="add mod">
          <ac:chgData name="Maarten van den Hoonaard" userId="9e7e299d-f9d1-4e17-a413-94e14b609b78" providerId="ADAL" clId="{EF16DF3F-94CF-492E-B938-9016FD65C60F}" dt="2023-12-12T14:12:52.684" v="88" actId="1076"/>
          <ac:picMkLst>
            <pc:docMk/>
            <pc:sldMk cId="3267978939" sldId="633"/>
            <ac:picMk id="4" creationId="{E21D842F-D418-AE56-DE5B-62820A24A5B7}"/>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9EE36C-0864-421C-892C-E5922A36DE90}" type="doc">
      <dgm:prSet loTypeId="urn:microsoft.com/office/officeart/2005/8/layout/chart3" loCatId="cycle" qsTypeId="urn:microsoft.com/office/officeart/2005/8/quickstyle/3d4" qsCatId="3D" csTypeId="urn:microsoft.com/office/officeart/2005/8/colors/accent6_2" csCatId="accent6" phldr="1"/>
      <dgm:spPr/>
    </dgm:pt>
    <dgm:pt modelId="{45D3E69E-20D7-489D-9250-4D943CFE383A}">
      <dgm:prSet phldrT="[Tekst]"/>
      <dgm:spPr/>
      <dgm:t>
        <a:bodyPr/>
        <a:lstStyle/>
        <a:p>
          <a:pPr>
            <a:buNone/>
          </a:pPr>
          <a:r>
            <a:rPr lang="nl-NL" dirty="0"/>
            <a:t>Regionalisering, standaardisatie en verbeteren stelsel</a:t>
          </a:r>
        </a:p>
      </dgm:t>
    </dgm:pt>
    <dgm:pt modelId="{870BB530-E62F-4E09-8A91-18EA7B0B8CAB}" type="sibTrans" cxnId="{7E5EFBDC-D33D-4926-AD46-E6D21697348A}">
      <dgm:prSet/>
      <dgm:spPr/>
      <dgm:t>
        <a:bodyPr/>
        <a:lstStyle/>
        <a:p>
          <a:endParaRPr lang="nl-NL"/>
        </a:p>
      </dgm:t>
    </dgm:pt>
    <dgm:pt modelId="{AE64592D-E845-4E61-8E6F-644A3C297A53}" type="parTrans" cxnId="{7E5EFBDC-D33D-4926-AD46-E6D21697348A}">
      <dgm:prSet/>
      <dgm:spPr/>
      <dgm:t>
        <a:bodyPr/>
        <a:lstStyle/>
        <a:p>
          <a:endParaRPr lang="nl-NL"/>
        </a:p>
      </dgm:t>
    </dgm:pt>
    <dgm:pt modelId="{88BD98F2-6653-4202-9A54-753E066F2A85}">
      <dgm:prSet phldrT="[Tekst]"/>
      <dgm:spPr>
        <a:solidFill>
          <a:schemeClr val="accent4">
            <a:lumMod val="75000"/>
          </a:schemeClr>
        </a:solidFill>
      </dgm:spPr>
      <dgm:t>
        <a:bodyPr/>
        <a:lstStyle/>
        <a:p>
          <a:r>
            <a:rPr lang="nl-NL" dirty="0"/>
            <a:t>Toekomstscenario kind- en gezinsbescherming</a:t>
          </a:r>
        </a:p>
      </dgm:t>
    </dgm:pt>
    <dgm:pt modelId="{1F853513-99F2-422B-A8F6-531B76EBE89D}" type="sibTrans" cxnId="{2334A7AE-52E0-4256-A8A2-EBDC7AD4BC2D}">
      <dgm:prSet/>
      <dgm:spPr/>
      <dgm:t>
        <a:bodyPr/>
        <a:lstStyle/>
        <a:p>
          <a:endParaRPr lang="nl-NL"/>
        </a:p>
      </dgm:t>
    </dgm:pt>
    <dgm:pt modelId="{2088C06B-2900-46D2-9966-7DD1A04FAD9B}" type="parTrans" cxnId="{2334A7AE-52E0-4256-A8A2-EBDC7AD4BC2D}">
      <dgm:prSet/>
      <dgm:spPr/>
      <dgm:t>
        <a:bodyPr/>
        <a:lstStyle/>
        <a:p>
          <a:endParaRPr lang="nl-NL"/>
        </a:p>
      </dgm:t>
    </dgm:pt>
    <dgm:pt modelId="{2050FEBD-7B2E-487C-A84B-00ED015A8F40}">
      <dgm:prSet/>
      <dgm:spPr/>
      <dgm:t>
        <a:bodyPr/>
        <a:lstStyle/>
        <a:p>
          <a:r>
            <a:rPr lang="nl-NL" dirty="0"/>
            <a:t>Terugbrengen residentiële jeugdhulp</a:t>
          </a:r>
        </a:p>
      </dgm:t>
    </dgm:pt>
    <dgm:pt modelId="{24DAF597-835D-4F88-8DF0-D5245EA05229}" type="parTrans" cxnId="{F4F73932-CE5D-4A53-8464-FEE546EE9371}">
      <dgm:prSet/>
      <dgm:spPr/>
      <dgm:t>
        <a:bodyPr/>
        <a:lstStyle/>
        <a:p>
          <a:endParaRPr lang="nl-NL"/>
        </a:p>
      </dgm:t>
    </dgm:pt>
    <dgm:pt modelId="{78E714D9-9DA3-418E-B981-B2BDF849A47B}" type="sibTrans" cxnId="{F4F73932-CE5D-4A53-8464-FEE546EE9371}">
      <dgm:prSet/>
      <dgm:spPr/>
      <dgm:t>
        <a:bodyPr/>
        <a:lstStyle/>
        <a:p>
          <a:endParaRPr lang="nl-NL"/>
        </a:p>
      </dgm:t>
    </dgm:pt>
    <dgm:pt modelId="{AC24B8E0-9AD5-4CB4-AAD1-2BF045878CCA}">
      <dgm:prSet/>
      <dgm:spPr/>
      <dgm:t>
        <a:bodyPr/>
        <a:lstStyle/>
        <a:p>
          <a:endParaRPr lang="nl-NL" dirty="0"/>
        </a:p>
      </dgm:t>
    </dgm:pt>
    <dgm:pt modelId="{8F2A150B-D680-4EA4-87CD-93F5CF9B4A87}" type="parTrans" cxnId="{0EC51EF7-268E-45AA-A0E7-53CE1A4E8FEE}">
      <dgm:prSet/>
      <dgm:spPr/>
      <dgm:t>
        <a:bodyPr/>
        <a:lstStyle/>
        <a:p>
          <a:endParaRPr lang="nl-NL"/>
        </a:p>
      </dgm:t>
    </dgm:pt>
    <dgm:pt modelId="{557290C9-0B64-40B3-8C5E-4BF0E7A13216}" type="sibTrans" cxnId="{0EC51EF7-268E-45AA-A0E7-53CE1A4E8FEE}">
      <dgm:prSet/>
      <dgm:spPr/>
      <dgm:t>
        <a:bodyPr/>
        <a:lstStyle/>
        <a:p>
          <a:endParaRPr lang="nl-NL"/>
        </a:p>
      </dgm:t>
    </dgm:pt>
    <dgm:pt modelId="{6C614D2B-C383-4216-BE07-A7C87A3ABCAC}" type="pres">
      <dgm:prSet presAssocID="{C99EE36C-0864-421C-892C-E5922A36DE90}" presName="compositeShape" presStyleCnt="0">
        <dgm:presLayoutVars>
          <dgm:chMax val="7"/>
          <dgm:dir/>
          <dgm:resizeHandles val="exact"/>
        </dgm:presLayoutVars>
      </dgm:prSet>
      <dgm:spPr/>
    </dgm:pt>
    <dgm:pt modelId="{651FB87B-E990-47DD-84D1-5731E352F16D}" type="pres">
      <dgm:prSet presAssocID="{C99EE36C-0864-421C-892C-E5922A36DE90}" presName="wedge1" presStyleLbl="node1" presStyleIdx="0" presStyleCnt="4" custLinFactNeighborX="-4020" custLinFactNeighborY="4106"/>
      <dgm:spPr/>
    </dgm:pt>
    <dgm:pt modelId="{B6C5BFB4-CFB3-473F-83C1-9A40FA0D2091}" type="pres">
      <dgm:prSet presAssocID="{C99EE36C-0864-421C-892C-E5922A36DE90}" presName="wedge1Tx" presStyleLbl="node1" presStyleIdx="0" presStyleCnt="4">
        <dgm:presLayoutVars>
          <dgm:chMax val="0"/>
          <dgm:chPref val="0"/>
          <dgm:bulletEnabled val="1"/>
        </dgm:presLayoutVars>
      </dgm:prSet>
      <dgm:spPr/>
    </dgm:pt>
    <dgm:pt modelId="{B9FA66B9-1C44-4A35-BE92-366F242FF568}" type="pres">
      <dgm:prSet presAssocID="{C99EE36C-0864-421C-892C-E5922A36DE90}" presName="wedge2" presStyleLbl="node1" presStyleIdx="1" presStyleCnt="4"/>
      <dgm:spPr/>
    </dgm:pt>
    <dgm:pt modelId="{BF354DD1-C8FA-48AA-AF2A-CFF04DF60823}" type="pres">
      <dgm:prSet presAssocID="{C99EE36C-0864-421C-892C-E5922A36DE90}" presName="wedge2Tx" presStyleLbl="node1" presStyleIdx="1" presStyleCnt="4">
        <dgm:presLayoutVars>
          <dgm:chMax val="0"/>
          <dgm:chPref val="0"/>
          <dgm:bulletEnabled val="1"/>
        </dgm:presLayoutVars>
      </dgm:prSet>
      <dgm:spPr/>
    </dgm:pt>
    <dgm:pt modelId="{616A1F06-C09F-485B-A427-9382B2E5A730}" type="pres">
      <dgm:prSet presAssocID="{C99EE36C-0864-421C-892C-E5922A36DE90}" presName="wedge3" presStyleLbl="node1" presStyleIdx="2" presStyleCnt="4"/>
      <dgm:spPr/>
    </dgm:pt>
    <dgm:pt modelId="{253DD550-362A-40E1-AC79-2BF40423A6C0}" type="pres">
      <dgm:prSet presAssocID="{C99EE36C-0864-421C-892C-E5922A36DE90}" presName="wedge3Tx" presStyleLbl="node1" presStyleIdx="2" presStyleCnt="4">
        <dgm:presLayoutVars>
          <dgm:chMax val="0"/>
          <dgm:chPref val="0"/>
          <dgm:bulletEnabled val="1"/>
        </dgm:presLayoutVars>
      </dgm:prSet>
      <dgm:spPr/>
    </dgm:pt>
    <dgm:pt modelId="{C900B0B6-6AA6-4572-B316-1654C96F0573}" type="pres">
      <dgm:prSet presAssocID="{C99EE36C-0864-421C-892C-E5922A36DE90}" presName="wedge4" presStyleLbl="node1" presStyleIdx="3" presStyleCnt="4"/>
      <dgm:spPr/>
    </dgm:pt>
    <dgm:pt modelId="{4DD06E0C-953E-4A3C-8A58-236F28EA8671}" type="pres">
      <dgm:prSet presAssocID="{C99EE36C-0864-421C-892C-E5922A36DE90}" presName="wedge4Tx" presStyleLbl="node1" presStyleIdx="3" presStyleCnt="4">
        <dgm:presLayoutVars>
          <dgm:chMax val="0"/>
          <dgm:chPref val="0"/>
          <dgm:bulletEnabled val="1"/>
        </dgm:presLayoutVars>
      </dgm:prSet>
      <dgm:spPr/>
    </dgm:pt>
  </dgm:ptLst>
  <dgm:cxnLst>
    <dgm:cxn modelId="{94561E07-1508-4E73-9B57-40C518CB8DD5}" type="presOf" srcId="{AC24B8E0-9AD5-4CB4-AAD1-2BF045878CCA}" destId="{C900B0B6-6AA6-4572-B316-1654C96F0573}" srcOrd="0" destOrd="0" presId="urn:microsoft.com/office/officeart/2005/8/layout/chart3"/>
    <dgm:cxn modelId="{F4F73932-CE5D-4A53-8464-FEE546EE9371}" srcId="{C99EE36C-0864-421C-892C-E5922A36DE90}" destId="{2050FEBD-7B2E-487C-A84B-00ED015A8F40}" srcOrd="2" destOrd="0" parTransId="{24DAF597-835D-4F88-8DF0-D5245EA05229}" sibTransId="{78E714D9-9DA3-418E-B981-B2BDF849A47B}"/>
    <dgm:cxn modelId="{2FB4AA5B-EC78-4149-94FA-1F7E7A0CC665}" type="presOf" srcId="{88BD98F2-6653-4202-9A54-753E066F2A85}" destId="{B6C5BFB4-CFB3-473F-83C1-9A40FA0D2091}" srcOrd="1" destOrd="0" presId="urn:microsoft.com/office/officeart/2005/8/layout/chart3"/>
    <dgm:cxn modelId="{6971CF69-24A8-4D3A-BFC8-48E66DFE98CF}" type="presOf" srcId="{88BD98F2-6653-4202-9A54-753E066F2A85}" destId="{651FB87B-E990-47DD-84D1-5731E352F16D}" srcOrd="0" destOrd="0" presId="urn:microsoft.com/office/officeart/2005/8/layout/chart3"/>
    <dgm:cxn modelId="{1114A279-FA40-4EE5-9F89-A8CDB57EF52C}" type="presOf" srcId="{2050FEBD-7B2E-487C-A84B-00ED015A8F40}" destId="{253DD550-362A-40E1-AC79-2BF40423A6C0}" srcOrd="1" destOrd="0" presId="urn:microsoft.com/office/officeart/2005/8/layout/chart3"/>
    <dgm:cxn modelId="{1D81C4A0-B621-43F2-9840-9AFAC7EE7D2B}" type="presOf" srcId="{AC24B8E0-9AD5-4CB4-AAD1-2BF045878CCA}" destId="{4DD06E0C-953E-4A3C-8A58-236F28EA8671}" srcOrd="1" destOrd="0" presId="urn:microsoft.com/office/officeart/2005/8/layout/chart3"/>
    <dgm:cxn modelId="{52C0D6AB-A77F-4401-8DE4-02B5FECEFD26}" type="presOf" srcId="{C99EE36C-0864-421C-892C-E5922A36DE90}" destId="{6C614D2B-C383-4216-BE07-A7C87A3ABCAC}" srcOrd="0" destOrd="0" presId="urn:microsoft.com/office/officeart/2005/8/layout/chart3"/>
    <dgm:cxn modelId="{2334A7AE-52E0-4256-A8A2-EBDC7AD4BC2D}" srcId="{C99EE36C-0864-421C-892C-E5922A36DE90}" destId="{88BD98F2-6653-4202-9A54-753E066F2A85}" srcOrd="0" destOrd="0" parTransId="{2088C06B-2900-46D2-9966-7DD1A04FAD9B}" sibTransId="{1F853513-99F2-422B-A8F6-531B76EBE89D}"/>
    <dgm:cxn modelId="{829C2BBA-91CA-4D69-8FA6-8E5C30EBD4AB}" type="presOf" srcId="{45D3E69E-20D7-489D-9250-4D943CFE383A}" destId="{B9FA66B9-1C44-4A35-BE92-366F242FF568}" srcOrd="0" destOrd="0" presId="urn:microsoft.com/office/officeart/2005/8/layout/chart3"/>
    <dgm:cxn modelId="{BA3740BA-2FB8-4A3D-A6A6-31559E53759F}" type="presOf" srcId="{2050FEBD-7B2E-487C-A84B-00ED015A8F40}" destId="{616A1F06-C09F-485B-A427-9382B2E5A730}" srcOrd="0" destOrd="0" presId="urn:microsoft.com/office/officeart/2005/8/layout/chart3"/>
    <dgm:cxn modelId="{7E5EFBDC-D33D-4926-AD46-E6D21697348A}" srcId="{C99EE36C-0864-421C-892C-E5922A36DE90}" destId="{45D3E69E-20D7-489D-9250-4D943CFE383A}" srcOrd="1" destOrd="0" parTransId="{AE64592D-E845-4E61-8E6F-644A3C297A53}" sibTransId="{870BB530-E62F-4E09-8A91-18EA7B0B8CAB}"/>
    <dgm:cxn modelId="{B66EBBEB-7BB0-4F2C-9422-3B19BF115EBB}" type="presOf" srcId="{45D3E69E-20D7-489D-9250-4D943CFE383A}" destId="{BF354DD1-C8FA-48AA-AF2A-CFF04DF60823}" srcOrd="1" destOrd="0" presId="urn:microsoft.com/office/officeart/2005/8/layout/chart3"/>
    <dgm:cxn modelId="{0EC51EF7-268E-45AA-A0E7-53CE1A4E8FEE}" srcId="{C99EE36C-0864-421C-892C-E5922A36DE90}" destId="{AC24B8E0-9AD5-4CB4-AAD1-2BF045878CCA}" srcOrd="3" destOrd="0" parTransId="{8F2A150B-D680-4EA4-87CD-93F5CF9B4A87}" sibTransId="{557290C9-0B64-40B3-8C5E-4BF0E7A13216}"/>
    <dgm:cxn modelId="{D62034AC-DCB6-46E7-A604-8A65DBA62528}" type="presParOf" srcId="{6C614D2B-C383-4216-BE07-A7C87A3ABCAC}" destId="{651FB87B-E990-47DD-84D1-5731E352F16D}" srcOrd="0" destOrd="0" presId="urn:microsoft.com/office/officeart/2005/8/layout/chart3"/>
    <dgm:cxn modelId="{AF38DF1D-D535-4A87-B6CF-00BF43E1B190}" type="presParOf" srcId="{6C614D2B-C383-4216-BE07-A7C87A3ABCAC}" destId="{B6C5BFB4-CFB3-473F-83C1-9A40FA0D2091}" srcOrd="1" destOrd="0" presId="urn:microsoft.com/office/officeart/2005/8/layout/chart3"/>
    <dgm:cxn modelId="{A7B2DC69-B7FD-4A3D-806B-453F01A093D5}" type="presParOf" srcId="{6C614D2B-C383-4216-BE07-A7C87A3ABCAC}" destId="{B9FA66B9-1C44-4A35-BE92-366F242FF568}" srcOrd="2" destOrd="0" presId="urn:microsoft.com/office/officeart/2005/8/layout/chart3"/>
    <dgm:cxn modelId="{AA15B024-AC53-4607-85F1-F33FD4CA3506}" type="presParOf" srcId="{6C614D2B-C383-4216-BE07-A7C87A3ABCAC}" destId="{BF354DD1-C8FA-48AA-AF2A-CFF04DF60823}" srcOrd="3" destOrd="0" presId="urn:microsoft.com/office/officeart/2005/8/layout/chart3"/>
    <dgm:cxn modelId="{A61F1AA0-1BFA-4A28-823A-7301996A8257}" type="presParOf" srcId="{6C614D2B-C383-4216-BE07-A7C87A3ABCAC}" destId="{616A1F06-C09F-485B-A427-9382B2E5A730}" srcOrd="4" destOrd="0" presId="urn:microsoft.com/office/officeart/2005/8/layout/chart3"/>
    <dgm:cxn modelId="{03E62D91-B214-49AD-9E62-BA8592C3AE3E}" type="presParOf" srcId="{6C614D2B-C383-4216-BE07-A7C87A3ABCAC}" destId="{253DD550-362A-40E1-AC79-2BF40423A6C0}" srcOrd="5" destOrd="0" presId="urn:microsoft.com/office/officeart/2005/8/layout/chart3"/>
    <dgm:cxn modelId="{27AC53AC-3395-43E7-8459-7410D4A8FA08}" type="presParOf" srcId="{6C614D2B-C383-4216-BE07-A7C87A3ABCAC}" destId="{C900B0B6-6AA6-4572-B316-1654C96F0573}" srcOrd="6" destOrd="0" presId="urn:microsoft.com/office/officeart/2005/8/layout/chart3"/>
    <dgm:cxn modelId="{31C0256D-5848-40BD-9A62-F93B7DE3F5F2}" type="presParOf" srcId="{6C614D2B-C383-4216-BE07-A7C87A3ABCAC}" destId="{4DD06E0C-953E-4A3C-8A58-236F28EA8671}" srcOrd="7" destOrd="0" presId="urn:microsoft.com/office/officeart/2005/8/layout/chart3"/>
  </dgm:cxnLst>
  <dgm:bg/>
  <dgm:whole>
    <a:ln w="28575">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1FB87B-E990-47DD-84D1-5731E352F16D}">
      <dsp:nvSpPr>
        <dsp:cNvPr id="0" name=""/>
        <dsp:cNvSpPr/>
      </dsp:nvSpPr>
      <dsp:spPr>
        <a:xfrm>
          <a:off x="1308792" y="497401"/>
          <a:ext cx="4316719" cy="4316719"/>
        </a:xfrm>
        <a:prstGeom prst="pie">
          <a:avLst>
            <a:gd name="adj1" fmla="val 16200000"/>
            <a:gd name="adj2" fmla="val 0"/>
          </a:avLst>
        </a:prstGeom>
        <a:solidFill>
          <a:schemeClr val="accent4">
            <a:lumMod val="7500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Toekomstscenario kind- en gezinsbescherming</a:t>
          </a:r>
        </a:p>
      </dsp:txBody>
      <dsp:txXfrm>
        <a:off x="3516486" y="1295994"/>
        <a:ext cx="1593075" cy="1284738"/>
      </dsp:txXfrm>
    </dsp:sp>
    <dsp:sp modelId="{B9FA66B9-1C44-4A35-BE92-366F242FF568}">
      <dsp:nvSpPr>
        <dsp:cNvPr id="0" name=""/>
        <dsp:cNvSpPr/>
      </dsp:nvSpPr>
      <dsp:spPr>
        <a:xfrm>
          <a:off x="1300406" y="502075"/>
          <a:ext cx="4316719" cy="4316719"/>
        </a:xfrm>
        <a:prstGeom prst="pie">
          <a:avLst>
            <a:gd name="adj1" fmla="val 0"/>
            <a:gd name="adj2" fmla="val 5400000"/>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Regionalisering, standaardisatie en verbeteren stelsel</a:t>
          </a:r>
        </a:p>
      </dsp:txBody>
      <dsp:txXfrm>
        <a:off x="3535850" y="2737519"/>
        <a:ext cx="1593075" cy="1284738"/>
      </dsp:txXfrm>
    </dsp:sp>
    <dsp:sp modelId="{616A1F06-C09F-485B-A427-9382B2E5A730}">
      <dsp:nvSpPr>
        <dsp:cNvPr id="0" name=""/>
        <dsp:cNvSpPr/>
      </dsp:nvSpPr>
      <dsp:spPr>
        <a:xfrm>
          <a:off x="1300406" y="502075"/>
          <a:ext cx="4316719" cy="4316719"/>
        </a:xfrm>
        <a:prstGeom prst="pie">
          <a:avLst>
            <a:gd name="adj1" fmla="val 5400000"/>
            <a:gd name="adj2" fmla="val 10800000"/>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nl-NL" sz="1400" kern="1200" dirty="0"/>
            <a:t>Terugbrengen residentiële jeugdhulp</a:t>
          </a:r>
        </a:p>
      </dsp:txBody>
      <dsp:txXfrm>
        <a:off x="1788606" y="2737519"/>
        <a:ext cx="1593075" cy="1284738"/>
      </dsp:txXfrm>
    </dsp:sp>
    <dsp:sp modelId="{C900B0B6-6AA6-4572-B316-1654C96F0573}">
      <dsp:nvSpPr>
        <dsp:cNvPr id="0" name=""/>
        <dsp:cNvSpPr/>
      </dsp:nvSpPr>
      <dsp:spPr>
        <a:xfrm>
          <a:off x="1300406" y="502075"/>
          <a:ext cx="4316719" cy="4316719"/>
        </a:xfrm>
        <a:prstGeom prst="pie">
          <a:avLst>
            <a:gd name="adj1" fmla="val 10800000"/>
            <a:gd name="adj2" fmla="val 16200000"/>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endParaRPr lang="nl-NL" sz="1400" kern="1200" dirty="0"/>
        </a:p>
      </dsp:txBody>
      <dsp:txXfrm>
        <a:off x="1788606" y="1298613"/>
        <a:ext cx="1593075" cy="1284738"/>
      </dsp:txXfrm>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C3D4CAB9-543B-124D-AC85-B38EEA6DAD72}" type="datetimeFigureOut">
              <a:rPr lang="nl-NL" altLang="en-US"/>
              <a:pPr/>
              <a:t>12-12-2023</a:t>
            </a:fld>
            <a:endParaRPr lang="nl-NL" altLang="en-US"/>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10CD581-2C6F-F24C-A6EA-AEF3E4905845}" type="slidenum">
              <a:rPr lang="nl-NL" altLang="en-US"/>
              <a:pPr/>
              <a:t>‹nr.›</a:t>
            </a:fld>
            <a:endParaRPr lang="nl-NL" altLang="en-US"/>
          </a:p>
        </p:txBody>
      </p:sp>
    </p:spTree>
    <p:extLst>
      <p:ext uri="{BB962C8B-B14F-4D97-AF65-F5344CB8AC3E}">
        <p14:creationId xmlns:p14="http://schemas.microsoft.com/office/powerpoint/2010/main" val="1482733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D520C45E-4B48-084A-A24B-FDF519F7717D}" type="datetimeFigureOut">
              <a:rPr lang="nl-NL" altLang="en-US"/>
              <a:pPr/>
              <a:t>12-12-2023</a:t>
            </a:fld>
            <a:endParaRPr lang="nl-NL" alt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dirty="0"/>
              <a:t>Klik om de tekststijl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399720B-A57D-9C40-A75B-79A2C5AF5111}" type="slidenum">
              <a:rPr lang="nl-NL" altLang="en-US"/>
              <a:pPr/>
              <a:t>‹nr.›</a:t>
            </a:fld>
            <a:endParaRPr lang="nl-NL" altLang="en-US"/>
          </a:p>
        </p:txBody>
      </p:sp>
    </p:spTree>
    <p:extLst>
      <p:ext uri="{BB962C8B-B14F-4D97-AF65-F5344CB8AC3E}">
        <p14:creationId xmlns:p14="http://schemas.microsoft.com/office/powerpoint/2010/main" val="1828993343"/>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1pPr>
    <a:lvl2pPr marL="4556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2pPr>
    <a:lvl3pPr marL="9128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3pPr>
    <a:lvl4pPr marL="13700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4pPr>
    <a:lvl5pPr marL="18272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5pPr>
    <a:lvl6pPr marL="2285795" algn="l" defTabSz="914317" rtl="0" eaLnBrk="1" latinLnBrk="0" hangingPunct="1">
      <a:defRPr sz="1200" kern="1200">
        <a:solidFill>
          <a:schemeClr val="tx1"/>
        </a:solidFill>
        <a:latin typeface="+mn-lt"/>
        <a:ea typeface="+mn-ea"/>
        <a:cs typeface="+mn-cs"/>
      </a:defRPr>
    </a:lvl6pPr>
    <a:lvl7pPr marL="2742953" algn="l" defTabSz="914317" rtl="0" eaLnBrk="1" latinLnBrk="0" hangingPunct="1">
      <a:defRPr sz="1200" kern="1200">
        <a:solidFill>
          <a:schemeClr val="tx1"/>
        </a:solidFill>
        <a:latin typeface="+mn-lt"/>
        <a:ea typeface="+mn-ea"/>
        <a:cs typeface="+mn-cs"/>
      </a:defRPr>
    </a:lvl7pPr>
    <a:lvl8pPr marL="3200113" algn="l" defTabSz="914317" rtl="0" eaLnBrk="1" latinLnBrk="0" hangingPunct="1">
      <a:defRPr sz="1200" kern="1200">
        <a:solidFill>
          <a:schemeClr val="tx1"/>
        </a:solidFill>
        <a:latin typeface="+mn-lt"/>
        <a:ea typeface="+mn-ea"/>
        <a:cs typeface="+mn-cs"/>
      </a:defRPr>
    </a:lvl8pPr>
    <a:lvl9pPr marL="3657271" algn="l" defTabSz="9143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2813" rtl="0" eaLnBrk="0" fontAlgn="base" latinLnBrk="0" hangingPunct="0">
              <a:lnSpc>
                <a:spcPct val="100000"/>
              </a:lnSpc>
              <a:spcBef>
                <a:spcPct val="30000"/>
              </a:spcBef>
              <a:spcAft>
                <a:spcPct val="0"/>
              </a:spcAft>
              <a:buClrTx/>
              <a:buSzTx/>
              <a:buFontTx/>
              <a:buNone/>
              <a:tabLst/>
              <a:defRPr/>
            </a:pPr>
            <a:r>
              <a:rPr lang="nl-NL" dirty="0"/>
              <a:t>Voor datum, voettekst,</a:t>
            </a:r>
            <a:r>
              <a:rPr lang="nl-NL" baseline="0" dirty="0"/>
              <a:t> etc. gebruik onder het menu ‘Invoegen’ de gewenste optie.</a:t>
            </a:r>
          </a:p>
          <a:p>
            <a:pPr marL="0" marR="0" indent="0" algn="l" defTabSz="912813" rtl="0" eaLnBrk="0" fontAlgn="base" latinLnBrk="0" hangingPunct="0">
              <a:lnSpc>
                <a:spcPct val="100000"/>
              </a:lnSpc>
              <a:spcBef>
                <a:spcPct val="30000"/>
              </a:spcBef>
              <a:spcAft>
                <a:spcPct val="0"/>
              </a:spcAft>
              <a:buClrTx/>
              <a:buSzTx/>
              <a:buFontTx/>
              <a:buNone/>
              <a:tabLst/>
              <a:defRPr/>
            </a:pPr>
            <a:r>
              <a:rPr lang="nl-NL" baseline="0" dirty="0"/>
              <a:t>Via Start, Nieuwe dia kun je kiezen uit diverse soorten dia’s om in </a:t>
            </a:r>
            <a:r>
              <a:rPr lang="nl-NL" baseline="0"/>
              <a:t>te voegen.</a:t>
            </a:r>
            <a:endParaRPr lang="nl-NL" dirty="0"/>
          </a:p>
        </p:txBody>
      </p:sp>
      <p:sp>
        <p:nvSpPr>
          <p:cNvPr id="4" name="Tijdelijke aanduiding voor dianummer 3"/>
          <p:cNvSpPr>
            <a:spLocks noGrp="1"/>
          </p:cNvSpPr>
          <p:nvPr>
            <p:ph type="sldNum" sz="quarter" idx="10"/>
          </p:nvPr>
        </p:nvSpPr>
        <p:spPr/>
        <p:txBody>
          <a:bodyPr/>
          <a:lstStyle/>
          <a:p>
            <a:fld id="{3399720B-A57D-9C40-A75B-79A2C5AF5111}" type="slidenum">
              <a:rPr lang="nl-NL" altLang="en-US" smtClean="0"/>
              <a:pPr/>
              <a:t>1</a:t>
            </a:fld>
            <a:endParaRPr lang="nl-NL" altLang="en-US"/>
          </a:p>
        </p:txBody>
      </p:sp>
    </p:spTree>
    <p:extLst>
      <p:ext uri="{BB962C8B-B14F-4D97-AF65-F5344CB8AC3E}">
        <p14:creationId xmlns:p14="http://schemas.microsoft.com/office/powerpoint/2010/main" val="1125666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stijl te bewerken</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090354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544785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Tree>
    <p:extLst>
      <p:ext uri="{BB962C8B-B14F-4D97-AF65-F5344CB8AC3E}">
        <p14:creationId xmlns:p14="http://schemas.microsoft.com/office/powerpoint/2010/main" val="989673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023319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872714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823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90541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stijl te bewerken</a:t>
            </a:r>
            <a:endParaRPr lang="nl-NL" dirty="0"/>
          </a:p>
        </p:txBody>
      </p:sp>
    </p:spTree>
    <p:extLst>
      <p:ext uri="{BB962C8B-B14F-4D97-AF65-F5344CB8AC3E}">
        <p14:creationId xmlns:p14="http://schemas.microsoft.com/office/powerpoint/2010/main" val="111095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60604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259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03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Afbeelding verticaal kleur">
    <p:spTree>
      <p:nvGrpSpPr>
        <p:cNvPr id="1" name=""/>
        <p:cNvGrpSpPr/>
        <p:nvPr/>
      </p:nvGrpSpPr>
      <p:grpSpPr>
        <a:xfrm>
          <a:off x="0" y="0"/>
          <a:ext cx="0" cy="0"/>
          <a:chOff x="0" y="0"/>
          <a:chExt cx="0" cy="0"/>
        </a:xfrm>
      </p:grpSpPr>
      <p:sp>
        <p:nvSpPr>
          <p:cNvPr id="2" name="Titel 1"/>
          <p:cNvSpPr>
            <a:spLocks noGrp="1"/>
          </p:cNvSpPr>
          <p:nvPr>
            <p:ph type="title"/>
          </p:nvPr>
        </p:nvSpPr>
        <p:spPr>
          <a:xfrm>
            <a:off x="634206" y="1051200"/>
            <a:ext cx="5004594" cy="948047"/>
          </a:xfrm>
        </p:spPr>
        <p:txBody>
          <a:bodyPr/>
          <a:lstStyle>
            <a:lvl1pPr>
              <a:defRPr>
                <a:solidFill>
                  <a:schemeClr val="tx2"/>
                </a:solidFill>
              </a:defRPr>
            </a:lvl1pPr>
          </a:lstStyle>
          <a:p>
            <a:r>
              <a:rPr lang="nl-NL"/>
              <a:t>Klik om stijl te bewerken</a:t>
            </a:r>
            <a:endParaRPr lang="nl-NL" dirty="0"/>
          </a:p>
        </p:txBody>
      </p:sp>
      <p:sp>
        <p:nvSpPr>
          <p:cNvPr id="20" name="Tijdelijke aanduiding voor datum 19"/>
          <p:cNvSpPr>
            <a:spLocks noGrp="1"/>
          </p:cNvSpPr>
          <p:nvPr>
            <p:ph type="dt" sz="half" idx="25"/>
          </p:nvPr>
        </p:nvSpPr>
        <p:spPr/>
        <p:txBody>
          <a:bodyPr/>
          <a:lstStyle/>
          <a:p>
            <a:endParaRPr lang="nl-NL" dirty="0"/>
          </a:p>
        </p:txBody>
      </p:sp>
      <p:sp>
        <p:nvSpPr>
          <p:cNvPr id="21" name="Tijdelijke aanduiding voor voettekst 20"/>
          <p:cNvSpPr>
            <a:spLocks noGrp="1"/>
          </p:cNvSpPr>
          <p:nvPr>
            <p:ph type="ftr" sz="quarter" idx="26"/>
          </p:nvPr>
        </p:nvSpPr>
        <p:spPr/>
        <p:txBody>
          <a:bodyPr/>
          <a:lstStyle/>
          <a:p>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
        <p:nvSpPr>
          <p:cNvPr id="13"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prstGeom prst="rect">
            <a:avLst/>
          </a:prstGeom>
          <a:noFill/>
        </p:spPr>
        <p:txBody>
          <a:bodyPr wrap="square" anchor="ctr" anchorCtr="0">
            <a:noAutofit/>
          </a:bodyPr>
          <a:lstStyle/>
          <a:p>
            <a:r>
              <a:rPr lang="nl-NL"/>
              <a:t>Klik op het pictogram als u een afbeelding wilt toevoegen</a:t>
            </a:r>
            <a:endParaRPr lang="nl-NL" dirty="0"/>
          </a:p>
        </p:txBody>
      </p:sp>
      <p:sp>
        <p:nvSpPr>
          <p:cNvPr id="3" name="Tijdelijke aanduiding voor inhoud 3">
            <a:extLst>
              <a:ext uri="{FF2B5EF4-FFF2-40B4-BE49-F238E27FC236}">
                <a16:creationId xmlns:a16="http://schemas.microsoft.com/office/drawing/2014/main" id="{263EF460-ED74-FE28-C0A1-F63CAA60B534}"/>
              </a:ext>
            </a:extLst>
          </p:cNvPr>
          <p:cNvSpPr>
            <a:spLocks noGrp="1"/>
          </p:cNvSpPr>
          <p:nvPr>
            <p:ph sz="half" idx="2"/>
          </p:nvPr>
        </p:nvSpPr>
        <p:spPr>
          <a:xfrm>
            <a:off x="635001" y="2286001"/>
            <a:ext cx="5003799" cy="3935413"/>
          </a:xfrm>
          <a:noFill/>
        </p:spPr>
        <p:txBody>
          <a:bodyPr lIns="180000" tIns="180000" rIns="180000" bIns="72000"/>
          <a:lstStyle/>
          <a:p>
            <a:pPr lvl="0"/>
            <a:r>
              <a:rPr lang="nl-NL"/>
              <a:t>Klikken om de tekststijl van het model te bewerken</a:t>
            </a:r>
          </a:p>
        </p:txBody>
      </p:sp>
      <p:pic>
        <p:nvPicPr>
          <p:cNvPr id="4" name="Afbeelding 9">
            <a:extLst>
              <a:ext uri="{FF2B5EF4-FFF2-40B4-BE49-F238E27FC236}">
                <a16:creationId xmlns:a16="http://schemas.microsoft.com/office/drawing/2014/main" id="{8D933684-AFDE-0B85-D6A9-B29B397E3DB6}"/>
              </a:ext>
            </a:extLst>
          </p:cNvPr>
          <p:cNvPicPr>
            <a:picLocks noChangeAspect="1"/>
          </p:cNvPicPr>
          <p:nvPr userDrawn="1"/>
        </p:nvPicPr>
        <p:blipFill>
          <a:blip r:embed="rId2"/>
          <a:stretch>
            <a:fillRect/>
          </a:stretch>
        </p:blipFill>
        <p:spPr>
          <a:xfrm>
            <a:off x="0" y="0"/>
            <a:ext cx="133164" cy="6858000"/>
          </a:xfrm>
          <a:prstGeom prst="rect">
            <a:avLst/>
          </a:prstGeom>
        </p:spPr>
      </p:pic>
    </p:spTree>
    <p:extLst>
      <p:ext uri="{BB962C8B-B14F-4D97-AF65-F5344CB8AC3E}">
        <p14:creationId xmlns:p14="http://schemas.microsoft.com/office/powerpoint/2010/main" val="1962399888"/>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userDrawn="1"/>
        </p:nvGrpSpPr>
        <p:grpSpPr bwMode="auto">
          <a:xfrm>
            <a:off x="7356475" y="1871663"/>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userDrawn="1"/>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pic>
        <p:nvPicPr>
          <p:cNvPr id="8" name="Afbeelding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8" y="-71438"/>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dirty="0"/>
              <a:t>Klik om de stijl te bewerken</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9" name="Tijdelijke aanduiding voor datum 3"/>
          <p:cNvSpPr>
            <a:spLocks noGrp="1" noChangeAspect="1"/>
          </p:cNvSpPr>
          <p:nvPr>
            <p:ph type="dt" sz="half" idx="10"/>
          </p:nvPr>
        </p:nvSpPr>
        <p:spPr>
          <a:xfrm>
            <a:off x="1080000" y="6480000"/>
            <a:ext cx="4070350"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pPr>
              <a:defRPr/>
            </a:pPr>
            <a:endParaRPr lang="nl-NL" dirty="0"/>
          </a:p>
        </p:txBody>
      </p:sp>
    </p:spTree>
    <p:extLst>
      <p:ext uri="{BB962C8B-B14F-4D97-AF65-F5344CB8AC3E}">
        <p14:creationId xmlns:p14="http://schemas.microsoft.com/office/powerpoint/2010/main" val="1446609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stijl te bewerken</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1342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Layout" Target="../slideLayouts/slideLayout11.xml"/><Relationship Id="rId7"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png"/><Relationship Id="rId5" Type="http://schemas.openxmlformats.org/officeDocument/2006/relationships/slideLayout" Target="../slideLayouts/slideLayout13.xml"/><Relationship Id="rId10" Type="http://schemas.openxmlformats.org/officeDocument/2006/relationships/image" Target="../media/image4.emf"/><Relationship Id="rId4" Type="http://schemas.openxmlformats.org/officeDocument/2006/relationships/slideLayout" Target="../slideLayouts/slideLayout12.xml"/><Relationship Id="rId9"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4" r:id="rId7"/>
  </p:sldLayoutIdLst>
  <p:hf sldNum="0"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2" r:id="rId1"/>
  </p:sldLayoutIdLst>
  <p:hf sldNum="0"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0" algn="l" rtl="0" fontAlgn="base">
        <a:spcBef>
          <a:spcPct val="0"/>
        </a:spcBef>
        <a:spcAft>
          <a:spcPct val="0"/>
        </a:spcAft>
        <a:defRPr sz="3200" b="1">
          <a:solidFill>
            <a:schemeClr val="bg2"/>
          </a:solidFill>
          <a:latin typeface="Arial" charset="0"/>
          <a:ea typeface="ＭＳ Ｐゴシック" charset="-128"/>
        </a:defRPr>
      </a:lvl6pPr>
      <a:lvl7pPr marL="914400" algn="l" rtl="0" fontAlgn="base">
        <a:spcBef>
          <a:spcPct val="0"/>
        </a:spcBef>
        <a:spcAft>
          <a:spcPct val="0"/>
        </a:spcAft>
        <a:defRPr sz="3200" b="1">
          <a:solidFill>
            <a:schemeClr val="bg2"/>
          </a:solidFill>
          <a:latin typeface="Arial" charset="0"/>
          <a:ea typeface="ＭＳ Ｐゴシック" charset="-128"/>
        </a:defRPr>
      </a:lvl7pPr>
      <a:lvl8pPr marL="1371600" algn="l" rtl="0" fontAlgn="base">
        <a:spcBef>
          <a:spcPct val="0"/>
        </a:spcBef>
        <a:spcAft>
          <a:spcPct val="0"/>
        </a:spcAft>
        <a:defRPr sz="3200" b="1">
          <a:solidFill>
            <a:schemeClr val="bg2"/>
          </a:solidFill>
          <a:latin typeface="Arial" charset="0"/>
          <a:ea typeface="ＭＳ Ｐゴシック" charset="-128"/>
        </a:defRPr>
      </a:lvl8pPr>
      <a:lvl9pPr marL="1828800" algn="l" rtl="0" fontAlgn="base">
        <a:spcBef>
          <a:spcPct val="0"/>
        </a:spcBef>
        <a:spcAft>
          <a:spcPct val="0"/>
        </a:spcAft>
        <a:defRPr sz="3200" b="1">
          <a:solidFill>
            <a:schemeClr val="bg2"/>
          </a:solidFill>
          <a:latin typeface="Arial" charset="0"/>
          <a:ea typeface="ＭＳ Ｐゴシック" charset="-128"/>
        </a:defRPr>
      </a:lvl9pPr>
    </p:titleStyle>
    <p:bodyStyle>
      <a:lvl1pPr marL="265113" indent="-265113"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63" indent="-273050"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75" indent="-265113"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25" indent="-273050" algn="l" rtl="0" fontAlgn="base">
        <a:lnSpc>
          <a:spcPct val="90000"/>
        </a:lnSpc>
        <a:spcBef>
          <a:spcPct val="20000"/>
        </a:spcBef>
        <a:spcAft>
          <a:spcPct val="0"/>
        </a:spcAft>
        <a:buClr>
          <a:schemeClr val="bg2"/>
        </a:buClr>
        <a:buSzPct val="80000"/>
        <a:buFont typeface="Arial" charset="0"/>
        <a:buChar char="•"/>
        <a:tabLst>
          <a:tab pos="1792288" algn="l"/>
        </a:tabLst>
        <a:defRPr sz="1600" kern="1200">
          <a:solidFill>
            <a:schemeClr val="tx1"/>
          </a:solidFill>
          <a:latin typeface="+mn-lt"/>
          <a:ea typeface="ＭＳ Ｐゴシック" charset="-128"/>
          <a:cs typeface="+mn-cs"/>
        </a:defRPr>
      </a:lvl4pPr>
      <a:lvl5pPr marL="1341438" indent="-265113"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143269E2-066B-82AF-FE8B-AB6595891D12}"/>
              </a:ext>
            </a:extLst>
          </p:cNvPr>
          <p:cNvGraphicFramePr>
            <a:graphicFrameLocks noChangeAspect="1"/>
          </p:cNvGraphicFramePr>
          <p:nvPr userDrawn="1">
            <p:custDataLst>
              <p:tags r:id="rId8"/>
            </p:custDataLst>
            <p:extLst>
              <p:ext uri="{D42A27DB-BD31-4B8C-83A1-F6EECF244321}">
                <p14:modId xmlns:p14="http://schemas.microsoft.com/office/powerpoint/2010/main" val="74412727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9" imgW="426" imgH="428" progId="TCLayout.ActiveDocument.1">
                  <p:embed/>
                </p:oleObj>
              </mc:Choice>
              <mc:Fallback>
                <p:oleObj name="think-cell Slide" r:id="rId9" imgW="426" imgH="428" progId="TCLayout.ActiveDocument.1">
                  <p:embed/>
                  <p:pic>
                    <p:nvPicPr>
                      <p:cNvPr id="4" name="Object 3" hidden="1">
                        <a:extLst>
                          <a:ext uri="{FF2B5EF4-FFF2-40B4-BE49-F238E27FC236}">
                            <a16:creationId xmlns:a16="http://schemas.microsoft.com/office/drawing/2014/main" id="{143269E2-066B-82AF-FE8B-AB6595891D12}"/>
                          </a:ext>
                        </a:extLst>
                      </p:cNvPr>
                      <p:cNvPicPr/>
                      <p:nvPr/>
                    </p:nvPicPr>
                    <p:blipFill>
                      <a:blip r:embed="rId10"/>
                      <a:stretch>
                        <a:fillRect/>
                      </a:stretch>
                    </p:blipFill>
                    <p:spPr>
                      <a:xfrm>
                        <a:off x="1588" y="1588"/>
                        <a:ext cx="1588" cy="1588"/>
                      </a:xfrm>
                      <a:prstGeom prst="rect">
                        <a:avLst/>
                      </a:prstGeom>
                    </p:spPr>
                  </p:pic>
                </p:oleObj>
              </mc:Fallback>
            </mc:AlternateContent>
          </a:graphicData>
        </a:graphic>
      </p:graphicFrame>
      <p:pic>
        <p:nvPicPr>
          <p:cNvPr id="11" name="Afbeelding 13"/>
          <p:cNvPicPr>
            <a:picLocks noChangeAspect="1"/>
          </p:cNvPicPr>
          <p:nvPr/>
        </p:nvPicPr>
        <p:blipFill>
          <a:blip r:embed="rId11">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extLst>
      <p:ext uri="{BB962C8B-B14F-4D97-AF65-F5344CB8AC3E}">
        <p14:creationId xmlns:p14="http://schemas.microsoft.com/office/powerpoint/2010/main" val="3245892859"/>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Lst>
  <p:hf sldNum="0" hdr="0" ftr="0" dt="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hyperlink" Target="https://vng.nl/nieuws/handreiking-voor-gemeenten-bij-uitvoering-hervormingsagenda" TargetMode="External"/><Relationship Id="rId2" Type="http://schemas.openxmlformats.org/officeDocument/2006/relationships/hyperlink" Target="https://vng.nl/nieuws/implementatieplan-hervormingsagenda-jeugd-vastgesteld" TargetMode="External"/><Relationship Id="rId1" Type="http://schemas.openxmlformats.org/officeDocument/2006/relationships/slideLayout" Target="../slideLayouts/slideLayout4.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sz="2800" dirty="0"/>
              <a:t>Achtergrond Hervormingsagenda Jeugd en actuele ontwikkelingen</a:t>
            </a:r>
          </a:p>
        </p:txBody>
      </p:sp>
      <p:sp>
        <p:nvSpPr>
          <p:cNvPr id="3" name="Ondertitel 2"/>
          <p:cNvSpPr>
            <a:spLocks noGrp="1"/>
          </p:cNvSpPr>
          <p:nvPr>
            <p:ph type="subTitle" idx="1"/>
          </p:nvPr>
        </p:nvSpPr>
        <p:spPr/>
        <p:txBody>
          <a:bodyPr/>
          <a:lstStyle/>
          <a:p>
            <a:r>
              <a:rPr lang="nl-NL" sz="1600" dirty="0"/>
              <a:t>Maarten van den Hoonaard, beleidsadviseur Jeugd </a:t>
            </a:r>
          </a:p>
          <a:p>
            <a:br>
              <a:rPr lang="nl-NL" sz="1600" dirty="0"/>
            </a:br>
            <a:r>
              <a:rPr lang="nl-NL" sz="1600" dirty="0"/>
              <a:t>Vereniging Nederlandse Gemeenten (VNG)</a:t>
            </a:r>
          </a:p>
          <a:p>
            <a:r>
              <a:rPr lang="nl-NL" sz="1600" dirty="0"/>
              <a:t>14 december 2023</a:t>
            </a:r>
          </a:p>
        </p:txBody>
      </p:sp>
      <p:sp>
        <p:nvSpPr>
          <p:cNvPr id="4" name="Tijdelijke aanduiding voor datum 3"/>
          <p:cNvSpPr>
            <a:spLocks noGrp="1"/>
          </p:cNvSpPr>
          <p:nvPr>
            <p:ph type="dt" sz="half" idx="10"/>
          </p:nvPr>
        </p:nvSpPr>
        <p:spPr/>
        <p:txBody>
          <a:bodyPr/>
          <a:lstStyle/>
          <a:p>
            <a:pPr>
              <a:defRPr/>
            </a:pPr>
            <a:endParaRPr lang="nl-NL" dirty="0"/>
          </a:p>
        </p:txBody>
      </p:sp>
    </p:spTree>
    <p:extLst>
      <p:ext uri="{BB962C8B-B14F-4D97-AF65-F5344CB8AC3E}">
        <p14:creationId xmlns:p14="http://schemas.microsoft.com/office/powerpoint/2010/main" val="1416396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16E570-12E6-62E6-4C83-8FCAC842A88D}"/>
              </a:ext>
            </a:extLst>
          </p:cNvPr>
          <p:cNvSpPr>
            <a:spLocks noGrp="1"/>
          </p:cNvSpPr>
          <p:nvPr>
            <p:ph type="title"/>
          </p:nvPr>
        </p:nvSpPr>
        <p:spPr>
          <a:xfrm>
            <a:off x="1708650" y="335100"/>
            <a:ext cx="10033200" cy="720000"/>
          </a:xfrm>
        </p:spPr>
        <p:txBody>
          <a:bodyPr/>
          <a:lstStyle/>
          <a:p>
            <a:r>
              <a:rPr lang="nl-NL" dirty="0"/>
              <a:t>Governance, deskundigencommissie &amp; monitor</a:t>
            </a:r>
          </a:p>
        </p:txBody>
      </p:sp>
      <p:sp>
        <p:nvSpPr>
          <p:cNvPr id="3" name="Tijdelijke aanduiding voor inhoud 2">
            <a:extLst>
              <a:ext uri="{FF2B5EF4-FFF2-40B4-BE49-F238E27FC236}">
                <a16:creationId xmlns:a16="http://schemas.microsoft.com/office/drawing/2014/main" id="{0EA05852-39D5-B716-7A45-FC04861DEB12}"/>
              </a:ext>
            </a:extLst>
          </p:cNvPr>
          <p:cNvSpPr>
            <a:spLocks noGrp="1"/>
          </p:cNvSpPr>
          <p:nvPr>
            <p:ph idx="1"/>
          </p:nvPr>
        </p:nvSpPr>
        <p:spPr>
          <a:xfrm>
            <a:off x="1079500" y="942975"/>
            <a:ext cx="10033000" cy="5505450"/>
          </a:xfrm>
        </p:spPr>
        <p:txBody>
          <a:bodyPr/>
          <a:lstStyle/>
          <a:p>
            <a:pPr marL="0" indent="0">
              <a:buNone/>
            </a:pPr>
            <a:r>
              <a:rPr lang="nl-NL" sz="1800" b="1" i="0" u="none" strike="noStrike" baseline="0" dirty="0">
                <a:solidFill>
                  <a:srgbClr val="1B1B1A"/>
                </a:solidFill>
                <a:latin typeface="+mj-lt"/>
              </a:rPr>
              <a:t>Sturing</a:t>
            </a:r>
          </a:p>
          <a:p>
            <a:r>
              <a:rPr lang="nl-NL" sz="1800" b="0" i="0" u="none" strike="noStrike" baseline="0" dirty="0">
                <a:solidFill>
                  <a:srgbClr val="1B1B1A"/>
                </a:solidFill>
                <a:latin typeface="+mj-lt"/>
              </a:rPr>
              <a:t>Met de vijfhoekpartijen vindt op ambtelijk (stuurgroep) en bestuurlijk niveau (Bestuurlijk Overleg, BO) tenminste tweemaal per jaar overleg plaats over de voortgang op de Hervormingsagenda, tussentijdse resultaten en de relatie met de andere relevante landelijke trajecten zoals het toekomstscenario kind- en gezinsbescherming. </a:t>
            </a:r>
          </a:p>
          <a:p>
            <a:r>
              <a:rPr lang="nl-NL" sz="1800" b="0" i="0" u="none" strike="noStrike" baseline="0" dirty="0">
                <a:solidFill>
                  <a:srgbClr val="1B1B1A"/>
                </a:solidFill>
                <a:latin typeface="+mj-lt"/>
              </a:rPr>
              <a:t>Naast een ‘BO Jeugd’ waar de voortgang van de Hervormingsagenda wordt besproken met vijfhoekpartijen, is er een BO Rijk – VNG, waarin met name de voortgang ten aanzien van de (financiële) afspraken worden besproken. Dit overleg vindt tenminste eenmaal per jaar plaats. </a:t>
            </a:r>
          </a:p>
          <a:p>
            <a:endParaRPr lang="nl-NL" sz="1800" dirty="0">
              <a:solidFill>
                <a:srgbClr val="1B1B1A"/>
              </a:solidFill>
              <a:latin typeface="+mj-lt"/>
            </a:endParaRPr>
          </a:p>
          <a:p>
            <a:pPr marL="0" indent="0">
              <a:buNone/>
            </a:pPr>
            <a:r>
              <a:rPr lang="nl-NL" sz="1800" b="1" dirty="0">
                <a:solidFill>
                  <a:srgbClr val="1B1B1A"/>
                </a:solidFill>
                <a:latin typeface="+mj-lt"/>
              </a:rPr>
              <a:t>Deskundigencommissie</a:t>
            </a:r>
          </a:p>
          <a:p>
            <a:r>
              <a:rPr lang="nl-NL" sz="1800" dirty="0">
                <a:latin typeface="+mj-lt"/>
              </a:rPr>
              <a:t>De beschikbaarstelling van de gereserveerde structurele middelen bij het Rijk voor de jaren 2026 en verder vindt plaats na het advies van de deskundigencommissie en de besluitvorming daarover.</a:t>
            </a:r>
          </a:p>
          <a:p>
            <a:r>
              <a:rPr lang="nl-NL" sz="1800" dirty="0">
                <a:latin typeface="+mj-lt"/>
              </a:rPr>
              <a:t>De ontwikkeling en de uitvoering van de monitor Hervormingsagenda en de bijbehorende periodieke rapportages worden bij een onafhankelijke partij belegd en de monitor dient ook als input voor de deskundigencommissie.</a:t>
            </a:r>
          </a:p>
          <a:p>
            <a:pPr marL="269875" lvl="1" indent="0">
              <a:buNone/>
            </a:pPr>
            <a:endParaRPr lang="nl-NL" sz="1800" dirty="0">
              <a:latin typeface="+mn-lt"/>
            </a:endParaRPr>
          </a:p>
          <a:p>
            <a:pPr marL="269875" lvl="1" indent="0">
              <a:buNone/>
            </a:pPr>
            <a:endParaRPr lang="nl-NL" sz="1800" dirty="0">
              <a:latin typeface="+mn-lt"/>
            </a:endParaRPr>
          </a:p>
          <a:p>
            <a:pPr marL="269875" lvl="1" indent="0">
              <a:buNone/>
            </a:pPr>
            <a:endParaRPr lang="nl-NL" sz="1800" dirty="0">
              <a:latin typeface="+mn-lt"/>
            </a:endParaRPr>
          </a:p>
          <a:p>
            <a:pPr marL="269875" lvl="1" indent="0">
              <a:buNone/>
            </a:pPr>
            <a:endParaRPr lang="nl-NL" sz="1800" dirty="0">
              <a:latin typeface="+mn-lt"/>
            </a:endParaRPr>
          </a:p>
          <a:p>
            <a:pPr marL="269875" lvl="1" indent="0">
              <a:buNone/>
            </a:pPr>
            <a:endParaRPr lang="nl-NL" sz="1800" b="1" dirty="0">
              <a:latin typeface="+mn-lt"/>
            </a:endParaRPr>
          </a:p>
        </p:txBody>
      </p:sp>
    </p:spTree>
    <p:extLst>
      <p:ext uri="{BB962C8B-B14F-4D97-AF65-F5344CB8AC3E}">
        <p14:creationId xmlns:p14="http://schemas.microsoft.com/office/powerpoint/2010/main" val="2661984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E249E5C-916D-8749-42CA-58972B0120FD}"/>
              </a:ext>
            </a:extLst>
          </p:cNvPr>
          <p:cNvSpPr>
            <a:spLocks noGrp="1"/>
          </p:cNvSpPr>
          <p:nvPr>
            <p:ph idx="1"/>
          </p:nvPr>
        </p:nvSpPr>
        <p:spPr>
          <a:xfrm>
            <a:off x="772930" y="402871"/>
            <a:ext cx="10033200" cy="5220000"/>
          </a:xfrm>
        </p:spPr>
        <p:txBody>
          <a:bodyPr/>
          <a:lstStyle/>
          <a:p>
            <a:pPr marL="0" indent="0">
              <a:buNone/>
            </a:pPr>
            <a:r>
              <a:rPr lang="nl-NL" b="1" dirty="0">
                <a:solidFill>
                  <a:schemeClr val="bg2"/>
                </a:solidFill>
              </a:rPr>
              <a:t> 	Actueel – wat loopt er nu?</a:t>
            </a:r>
            <a:br>
              <a:rPr lang="nl-NL" b="1" dirty="0">
                <a:solidFill>
                  <a:schemeClr val="bg2"/>
                </a:solidFill>
              </a:rPr>
            </a:br>
            <a:endParaRPr lang="nl-NL" b="1" dirty="0">
              <a:solidFill>
                <a:schemeClr val="bg2"/>
              </a:solidFill>
            </a:endParaRPr>
          </a:p>
          <a:p>
            <a:r>
              <a:rPr lang="nl-NL" sz="2000" dirty="0"/>
              <a:t>Eind november: </a:t>
            </a:r>
            <a:r>
              <a:rPr lang="nl-NL" sz="2000" dirty="0">
                <a:hlinkClick r:id="rId2"/>
              </a:rPr>
              <a:t>implementatieplan</a:t>
            </a:r>
            <a:r>
              <a:rPr lang="nl-NL" sz="2000" dirty="0"/>
              <a:t> vastgesteld, biedt handelingsperspectief</a:t>
            </a:r>
            <a:br>
              <a:rPr lang="nl-NL" sz="2000" dirty="0"/>
            </a:br>
            <a:r>
              <a:rPr lang="nl-NL" sz="2000" b="1" dirty="0"/>
              <a:t>NB </a:t>
            </a:r>
            <a:r>
              <a:rPr lang="nl-NL" sz="2000" dirty="0"/>
              <a:t>Dit is een ‘levend document’, wel Uitvoerbaarheidstoets door VNG Realisatie.</a:t>
            </a:r>
          </a:p>
          <a:p>
            <a:r>
              <a:rPr lang="nl-NL" sz="2000" dirty="0"/>
              <a:t>Traject ‘robuuste regio’s’ (VWS); traject om te komen tot versterken en vaststellen 42 jeugdhulpregio’s in Q3 2024 + ministeriële regeling Zorgvormen</a:t>
            </a:r>
          </a:p>
          <a:p>
            <a:pPr marL="269875" lvl="1"/>
            <a:r>
              <a:rPr lang="nl-NL" sz="2000" dirty="0"/>
              <a:t>Startfoto (nov ‘23 – mrt ’24, VNG):</a:t>
            </a:r>
          </a:p>
          <a:p>
            <a:pPr lvl="1"/>
            <a:r>
              <a:rPr lang="nl-NL" sz="1600" dirty="0"/>
              <a:t>Inzicht in uitgangssituatie regio &amp; gemeenten (t.a.v. lokale teams) versus Hervormingsagenda</a:t>
            </a:r>
          </a:p>
          <a:p>
            <a:pPr lvl="1"/>
            <a:r>
              <a:rPr lang="nl-NL" sz="1600" dirty="0"/>
              <a:t>Knelpunten/ondersteuningsbehoeften, input voor regionaal/lokaal plan van aanpak</a:t>
            </a:r>
          </a:p>
          <a:p>
            <a:pPr lvl="1"/>
            <a:r>
              <a:rPr lang="nl-NL" sz="1600" dirty="0"/>
              <a:t>Ophalen best </a:t>
            </a:r>
            <a:r>
              <a:rPr lang="nl-NL" sz="1600" dirty="0" err="1"/>
              <a:t>practices</a:t>
            </a:r>
            <a:endParaRPr lang="nl-NL" sz="1600" dirty="0"/>
          </a:p>
          <a:p>
            <a:pPr lvl="1"/>
            <a:r>
              <a:rPr lang="nl-NL" sz="1600" dirty="0"/>
              <a:t>Betrekken inzichten bij inrichten ondersteuningsaanbod Rijk/VNG</a:t>
            </a:r>
          </a:p>
          <a:p>
            <a:pPr lvl="1"/>
            <a:r>
              <a:rPr lang="nl-NL" sz="1600" dirty="0"/>
              <a:t>Onderling delen van inzichten en best </a:t>
            </a:r>
            <a:r>
              <a:rPr lang="nl-NL" sz="1600" dirty="0" err="1"/>
              <a:t>practices</a:t>
            </a:r>
            <a:r>
              <a:rPr lang="nl-NL" sz="1600" dirty="0"/>
              <a:t> in bestek Leren en Ontwikkelen (J42, BJ42)</a:t>
            </a:r>
          </a:p>
          <a:p>
            <a:pPr lvl="1"/>
            <a:r>
              <a:rPr lang="nl-NL" sz="1600" dirty="0"/>
              <a:t>Inzichten meenemen in ‘betoog’ voor deskundigencommissie (= indirecte functie)</a:t>
            </a:r>
          </a:p>
          <a:p>
            <a:pPr lvl="1"/>
            <a:endParaRPr lang="nl-NL" sz="1600" dirty="0"/>
          </a:p>
          <a:p>
            <a:pPr lvl="1"/>
            <a:endParaRPr lang="nl-NL" sz="1600" dirty="0"/>
          </a:p>
          <a:p>
            <a:pPr lvl="1"/>
            <a:endParaRPr lang="nl-NL" sz="1600" dirty="0"/>
          </a:p>
          <a:p>
            <a:pPr lvl="1"/>
            <a:endParaRPr lang="nl-NL" sz="1600" dirty="0"/>
          </a:p>
          <a:p>
            <a:pPr lvl="1"/>
            <a:endParaRPr lang="nl-NL" sz="1600" dirty="0"/>
          </a:p>
          <a:p>
            <a:pPr marL="269875" lvl="1"/>
            <a:r>
              <a:rPr lang="nl-NL" sz="2000" dirty="0">
                <a:hlinkClick r:id="rId3"/>
              </a:rPr>
              <a:t>Handreiking financiële maatregelen</a:t>
            </a:r>
            <a:endParaRPr lang="nl-NL" sz="2000" dirty="0"/>
          </a:p>
          <a:p>
            <a:pPr marL="269875" lvl="1"/>
            <a:r>
              <a:rPr lang="nl-NL" sz="2000" dirty="0"/>
              <a:t>Samenstellen Deskundigencommissie</a:t>
            </a:r>
          </a:p>
          <a:p>
            <a:pPr lvl="1"/>
            <a:endParaRPr lang="nl-NL" sz="1600" dirty="0"/>
          </a:p>
          <a:p>
            <a:endParaRPr lang="nl-NL" sz="2000" dirty="0"/>
          </a:p>
        </p:txBody>
      </p:sp>
      <p:pic>
        <p:nvPicPr>
          <p:cNvPr id="4" name="Afbeelding 3">
            <a:extLst>
              <a:ext uri="{FF2B5EF4-FFF2-40B4-BE49-F238E27FC236}">
                <a16:creationId xmlns:a16="http://schemas.microsoft.com/office/drawing/2014/main" id="{971FD2BE-F23A-7124-08A5-890BEFC8E61F}"/>
              </a:ext>
            </a:extLst>
          </p:cNvPr>
          <p:cNvPicPr>
            <a:picLocks noChangeAspect="1"/>
          </p:cNvPicPr>
          <p:nvPr/>
        </p:nvPicPr>
        <p:blipFill>
          <a:blip r:embed="rId4"/>
          <a:stretch>
            <a:fillRect/>
          </a:stretch>
        </p:blipFill>
        <p:spPr>
          <a:xfrm>
            <a:off x="1267752" y="4216088"/>
            <a:ext cx="5803965" cy="1371949"/>
          </a:xfrm>
          <a:prstGeom prst="rect">
            <a:avLst/>
          </a:prstGeom>
        </p:spPr>
      </p:pic>
    </p:spTree>
    <p:extLst>
      <p:ext uri="{BB962C8B-B14F-4D97-AF65-F5344CB8AC3E}">
        <p14:creationId xmlns:p14="http://schemas.microsoft.com/office/powerpoint/2010/main" val="3598109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E249E5C-916D-8749-42CA-58972B0120FD}"/>
              </a:ext>
            </a:extLst>
          </p:cNvPr>
          <p:cNvSpPr>
            <a:spLocks noGrp="1"/>
          </p:cNvSpPr>
          <p:nvPr>
            <p:ph idx="1"/>
          </p:nvPr>
        </p:nvSpPr>
        <p:spPr/>
        <p:txBody>
          <a:bodyPr/>
          <a:lstStyle/>
          <a:p>
            <a:pPr marL="0" indent="0">
              <a:buNone/>
            </a:pPr>
            <a:r>
              <a:rPr lang="nl-NL" b="1" dirty="0">
                <a:solidFill>
                  <a:schemeClr val="bg2"/>
                </a:solidFill>
              </a:rPr>
              <a:t>Actueel – initiatieven/producten eerste helft ‘24</a:t>
            </a:r>
          </a:p>
          <a:p>
            <a:pPr lvl="1"/>
            <a:endParaRPr lang="nl-NL" sz="1600" dirty="0"/>
          </a:p>
          <a:p>
            <a:endParaRPr lang="nl-NL" sz="2000" dirty="0"/>
          </a:p>
        </p:txBody>
      </p:sp>
      <p:graphicFrame>
        <p:nvGraphicFramePr>
          <p:cNvPr id="5" name="Tabel 4">
            <a:extLst>
              <a:ext uri="{FF2B5EF4-FFF2-40B4-BE49-F238E27FC236}">
                <a16:creationId xmlns:a16="http://schemas.microsoft.com/office/drawing/2014/main" id="{20E08999-CF34-62A4-CEDB-2C0741452A97}"/>
              </a:ext>
            </a:extLst>
          </p:cNvPr>
          <p:cNvGraphicFramePr>
            <a:graphicFrameLocks noGrp="1"/>
          </p:cNvGraphicFramePr>
          <p:nvPr>
            <p:extLst>
              <p:ext uri="{D42A27DB-BD31-4B8C-83A1-F6EECF244321}">
                <p14:modId xmlns:p14="http://schemas.microsoft.com/office/powerpoint/2010/main" val="3457383194"/>
              </p:ext>
            </p:extLst>
          </p:nvPr>
        </p:nvGraphicFramePr>
        <p:xfrm>
          <a:off x="1777046" y="1594018"/>
          <a:ext cx="8560030" cy="4329701"/>
        </p:xfrm>
        <a:graphic>
          <a:graphicData uri="http://schemas.openxmlformats.org/drawingml/2006/table">
            <a:tbl>
              <a:tblPr firstRow="1" firstCol="1" bandRow="1"/>
              <a:tblGrid>
                <a:gridCol w="4280015">
                  <a:extLst>
                    <a:ext uri="{9D8B030D-6E8A-4147-A177-3AD203B41FA5}">
                      <a16:colId xmlns:a16="http://schemas.microsoft.com/office/drawing/2014/main" val="1811993912"/>
                    </a:ext>
                  </a:extLst>
                </a:gridCol>
                <a:gridCol w="4280015">
                  <a:extLst>
                    <a:ext uri="{9D8B030D-6E8A-4147-A177-3AD203B41FA5}">
                      <a16:colId xmlns:a16="http://schemas.microsoft.com/office/drawing/2014/main" val="2895120907"/>
                    </a:ext>
                  </a:extLst>
                </a:gridCol>
              </a:tblGrid>
              <a:tr h="0">
                <a:tc>
                  <a:txBody>
                    <a:bodyPr/>
                    <a:lstStyle/>
                    <a:p>
                      <a:pPr>
                        <a:lnSpc>
                          <a:spcPct val="107000"/>
                        </a:lnSpc>
                        <a:spcAft>
                          <a:spcPts val="800"/>
                        </a:spcAft>
                      </a:pPr>
                      <a:r>
                        <a:rPr lang="nl-NL" sz="800" b="1" kern="10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Thema</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tc>
                  <a:txBody>
                    <a:bodyPr/>
                    <a:lstStyle/>
                    <a:p>
                      <a:pPr>
                        <a:lnSpc>
                          <a:spcPct val="107000"/>
                        </a:lnSpc>
                        <a:spcAft>
                          <a:spcPts val="800"/>
                        </a:spcAft>
                      </a:pPr>
                      <a:r>
                        <a:rPr lang="nl-NL" sz="800" b="1"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Items</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CAAC"/>
                    </a:solidFill>
                  </a:tcPr>
                </a:tc>
                <a:extLst>
                  <a:ext uri="{0D108BD9-81ED-4DB2-BD59-A6C34878D82A}">
                    <a16:rowId xmlns:a16="http://schemas.microsoft.com/office/drawing/2014/main" val="358418337"/>
                  </a:ext>
                </a:extLst>
              </a:tr>
              <a:tr h="0">
                <a:tc gridSpan="2">
                  <a:txBody>
                    <a:bodyPr/>
                    <a:lstStyle/>
                    <a:p>
                      <a:pPr>
                        <a:lnSpc>
                          <a:spcPct val="107000"/>
                        </a:lnSpc>
                        <a:spcAft>
                          <a:spcPts val="800"/>
                        </a:spcAft>
                      </a:pPr>
                      <a:r>
                        <a:rPr lang="nl-NL" sz="800" b="1"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1 Reikwijdte</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nl-NL"/>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537267044"/>
                  </a:ext>
                </a:extLst>
              </a:tr>
              <a:tr h="0">
                <a:tc rowSpan="5">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Handreiking begrenzing reikwijdte</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0110122"/>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Handreiking inzet JGZ</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0206315"/>
                  </a:ext>
                </a:extLst>
              </a:tr>
              <a:tr h="0">
                <a:tc vMerge="1">
                  <a:txBody>
                    <a:bodyPr/>
                    <a:lstStyle/>
                    <a:p>
                      <a:endParaRPr lang="nl-NL"/>
                    </a:p>
                  </a:txBody>
                  <a:tcPr/>
                </a:tc>
                <a:tc>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Wetsvoorstel inperking reikwijdte</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8236908"/>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(Gemeentelijke) Voorbereiding implementatie wetsvoorstel</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4574607"/>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Stimuleren toepassing handreikingen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4917198"/>
                  </a:ext>
                </a:extLst>
              </a:tr>
              <a:tr h="0">
                <a:tc gridSpan="2">
                  <a:txBody>
                    <a:bodyPr/>
                    <a:lstStyle/>
                    <a:p>
                      <a:pPr>
                        <a:lnSpc>
                          <a:spcPct val="107000"/>
                        </a:lnSpc>
                        <a:spcAft>
                          <a:spcPts val="800"/>
                        </a:spcAft>
                      </a:pPr>
                      <a:r>
                        <a:rPr lang="nl-NL" sz="800" b="1"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2 Toegang en </a:t>
                      </a:r>
                      <a:r>
                        <a:rPr lang="nl-NL" sz="800" b="1" kern="100" dirty="0" err="1">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domeinoverstijgend</a:t>
                      </a:r>
                      <a:r>
                        <a:rPr lang="nl-NL" sz="800" b="1"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 werken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nl-NL"/>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876159143"/>
                  </a:ext>
                </a:extLst>
              </a:tr>
              <a:tr h="0">
                <a:tc rowSpan="2">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Richtinggevend kader gereed, voorbereiding eerste opvolging</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3231062"/>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Verbindingsroute onderwijs gereed, voorbereiding eerste opvolging</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4265294"/>
                  </a:ext>
                </a:extLst>
              </a:tr>
              <a:tr h="0">
                <a:tc gridSpan="2">
                  <a:txBody>
                    <a:bodyPr/>
                    <a:lstStyle/>
                    <a:p>
                      <a:pPr>
                        <a:lnSpc>
                          <a:spcPct val="107000"/>
                        </a:lnSpc>
                        <a:spcAft>
                          <a:spcPts val="800"/>
                        </a:spcAft>
                      </a:pPr>
                      <a:r>
                        <a:rPr lang="nl-NL" sz="800" b="1" kern="10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3 Afbouw residentieel</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nl-NL"/>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450567470"/>
                  </a:ext>
                </a:extLst>
              </a:tr>
              <a:tr h="0">
                <a:tc rowSpan="2">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Actualisatie van bovenregionaal plan en voorstel frictiekosten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4213331"/>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Voorbereiding Plan van Aanpak Transformatie (regio’s)</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5526941"/>
                  </a:ext>
                </a:extLst>
              </a:tr>
              <a:tr h="0">
                <a:tc gridSpan="2">
                  <a:txBody>
                    <a:bodyPr/>
                    <a:lstStyle/>
                    <a:p>
                      <a:pPr>
                        <a:lnSpc>
                          <a:spcPct val="107000"/>
                        </a:lnSpc>
                        <a:spcAft>
                          <a:spcPts val="800"/>
                        </a:spcAft>
                      </a:pPr>
                      <a:r>
                        <a:rPr lang="nl-NL" sz="800" b="1"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4 Regionalisering</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nl-NL"/>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800174234"/>
                  </a:ext>
                </a:extLst>
              </a:tr>
              <a:tr h="0">
                <a:tc rowSpan="2">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Opvolging geven aan uitkomsten robuustheidsscan</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7195861"/>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Opstellen visie/doelstellingen Landelijke inkoop</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6543289"/>
                  </a:ext>
                </a:extLst>
              </a:tr>
              <a:tr h="0">
                <a:tc>
                  <a:txBody>
                    <a:bodyPr/>
                    <a:lstStyle/>
                    <a:p>
                      <a:pPr>
                        <a:lnSpc>
                          <a:spcPct val="107000"/>
                        </a:lnSpc>
                        <a:spcAft>
                          <a:spcPts val="800"/>
                        </a:spcAft>
                      </a:pPr>
                      <a:r>
                        <a:rPr lang="nl-NL" sz="800" b="1" kern="10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5 Startfoto</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nSpc>
                          <a:spcPct val="107000"/>
                        </a:lnSpc>
                        <a:spcAft>
                          <a:spcPts val="800"/>
                        </a:spcAft>
                      </a:pPr>
                      <a:r>
                        <a:rPr lang="nl-NL" sz="800" b="1" kern="100" dirty="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4115436575"/>
                  </a:ext>
                </a:extLst>
              </a:tr>
              <a:tr h="0">
                <a:tc rowSpan="4">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Invullen vragenlijst en voeren regionale dialoog</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8354279"/>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Bespreken uitkomsten in J42/BJ42</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6269460"/>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Vertaling naar startfoto en desgewenst een eigen regionaal plan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440648"/>
                  </a:ext>
                </a:extLst>
              </a:tr>
              <a:tr h="0">
                <a:tc vMerge="1">
                  <a:txBody>
                    <a:bodyPr/>
                    <a:lstStyle/>
                    <a:p>
                      <a:endParaRPr lang="nl-NL"/>
                    </a:p>
                  </a:txBody>
                  <a:tcPr/>
                </a:tc>
                <a:tc>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Alloceren ondersteuningscapaciteit op basis van uitkomsten</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9212179"/>
                  </a:ext>
                </a:extLst>
              </a:tr>
              <a:tr h="0">
                <a:tc>
                  <a:txBody>
                    <a:bodyPr/>
                    <a:lstStyle/>
                    <a:p>
                      <a:pPr>
                        <a:lnSpc>
                          <a:spcPct val="107000"/>
                        </a:lnSpc>
                        <a:spcAft>
                          <a:spcPts val="800"/>
                        </a:spcAft>
                      </a:pPr>
                      <a:r>
                        <a:rPr lang="nl-NL" sz="800" b="1" kern="10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6 Uitvoeringstoets</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nSpc>
                          <a:spcPct val="107000"/>
                        </a:lnSpc>
                        <a:spcAft>
                          <a:spcPts val="800"/>
                        </a:spcAft>
                      </a:pPr>
                      <a:r>
                        <a:rPr lang="nl-NL" sz="800" b="1" kern="100" dirty="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92925229"/>
                  </a:ext>
                </a:extLst>
              </a:tr>
              <a:tr h="0">
                <a:tc rowSpan="2">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Informatie over uitkomsten leden/vijfhoek</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1755684"/>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Opvolging geven in dynamisch IP, idem voorbereiding van deskundigencommissie</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4460687"/>
                  </a:ext>
                </a:extLst>
              </a:tr>
              <a:tr h="0">
                <a:tc>
                  <a:txBody>
                    <a:bodyPr/>
                    <a:lstStyle/>
                    <a:p>
                      <a:pPr>
                        <a:lnSpc>
                          <a:spcPct val="107000"/>
                        </a:lnSpc>
                        <a:spcAft>
                          <a:spcPts val="800"/>
                        </a:spcAft>
                      </a:pPr>
                      <a:r>
                        <a:rPr lang="nl-NL" sz="800" b="1" kern="10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7 Ondersteuningsaanbod</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nSpc>
                          <a:spcPct val="107000"/>
                        </a:lnSpc>
                        <a:spcAft>
                          <a:spcPts val="800"/>
                        </a:spcAft>
                      </a:pPr>
                      <a:r>
                        <a:rPr lang="nl-NL" sz="800" b="1" kern="100" dirty="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2022835178"/>
                  </a:ext>
                </a:extLst>
              </a:tr>
              <a:tr h="0">
                <a:tc rowSpan="2">
                  <a:txBody>
                    <a:bodyPr/>
                    <a:lstStyle/>
                    <a:p>
                      <a:pPr>
                        <a:lnSpc>
                          <a:spcPct val="107000"/>
                        </a:lnSpc>
                        <a:spcAft>
                          <a:spcPts val="800"/>
                        </a:spcAft>
                      </a:pPr>
                      <a:r>
                        <a:rPr lang="nl-NL"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Contracteren capaciteit en sturingsafspraken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5161276"/>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Alloceren capaciteit t.b.v. regio’s</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1159079"/>
                  </a:ext>
                </a:extLst>
              </a:tr>
              <a:tr h="0">
                <a:tc>
                  <a:txBody>
                    <a:bodyPr/>
                    <a:lstStyle/>
                    <a:p>
                      <a:pPr>
                        <a:lnSpc>
                          <a:spcPct val="107000"/>
                        </a:lnSpc>
                        <a:spcAft>
                          <a:spcPts val="800"/>
                        </a:spcAft>
                      </a:pPr>
                      <a:r>
                        <a:rPr lang="fr-FR" sz="800" b="1" kern="10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8 Conferenties en communicatie c.a.</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nSpc>
                          <a:spcPct val="107000"/>
                        </a:lnSpc>
                        <a:spcAft>
                          <a:spcPts val="800"/>
                        </a:spcAft>
                      </a:pPr>
                      <a:r>
                        <a:rPr lang="fr-FR" sz="800" b="1" kern="100" dirty="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extLst>
                  <a:ext uri="{0D108BD9-81ED-4DB2-BD59-A6C34878D82A}">
                    <a16:rowId xmlns:a16="http://schemas.microsoft.com/office/drawing/2014/main" val="1109166586"/>
                  </a:ext>
                </a:extLst>
              </a:tr>
              <a:tr h="0">
                <a:tc rowSpan="4">
                  <a:txBody>
                    <a:bodyPr/>
                    <a:lstStyle/>
                    <a:p>
                      <a:pPr>
                        <a:lnSpc>
                          <a:spcPct val="107000"/>
                        </a:lnSpc>
                        <a:spcAft>
                          <a:spcPts val="800"/>
                        </a:spcAft>
                      </a:pPr>
                      <a:r>
                        <a:rPr lang="fr-FR" sz="800" kern="10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Organiseren regionale conferenties</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9803142"/>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Website inrichten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9850500"/>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Webinars organiseren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1088513"/>
                  </a:ext>
                </a:extLst>
              </a:tr>
              <a:tr h="0">
                <a:tc vMerge="1">
                  <a:txBody>
                    <a:bodyPr/>
                    <a:lstStyle/>
                    <a:p>
                      <a:endParaRPr lang="nl-NL"/>
                    </a:p>
                  </a:txBody>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Best </a:t>
                      </a:r>
                      <a:r>
                        <a:rPr lang="nl-NL" sz="800" kern="100" dirty="0" err="1">
                          <a:effectLst/>
                          <a:latin typeface="Verdana" panose="020B0604030504040204" pitchFamily="34" charset="0"/>
                          <a:ea typeface="Calibri" panose="020F0502020204030204" pitchFamily="34" charset="0"/>
                          <a:cs typeface="Times New Roman" panose="02020603050405020304" pitchFamily="18" charset="0"/>
                        </a:rPr>
                        <a:t>practices</a:t>
                      </a:r>
                      <a:r>
                        <a:rPr lang="nl-NL" sz="800" kern="100" dirty="0">
                          <a:effectLst/>
                          <a:latin typeface="Verdana" panose="020B0604030504040204" pitchFamily="34" charset="0"/>
                          <a:ea typeface="Calibri" panose="020F0502020204030204" pitchFamily="34" charset="0"/>
                          <a:cs typeface="Times New Roman" panose="02020603050405020304" pitchFamily="18" charset="0"/>
                        </a:rPr>
                        <a:t> ontsluiten/etaleren</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8114403"/>
                  </a:ext>
                </a:extLst>
              </a:tr>
              <a:tr h="0">
                <a:tc gridSpan="2">
                  <a:txBody>
                    <a:bodyPr/>
                    <a:lstStyle/>
                    <a:p>
                      <a:pPr>
                        <a:lnSpc>
                          <a:spcPct val="107000"/>
                        </a:lnSpc>
                        <a:spcAft>
                          <a:spcPts val="800"/>
                        </a:spcAft>
                      </a:pPr>
                      <a:r>
                        <a:rPr lang="nl-NL" sz="800" b="1" kern="100" dirty="0">
                          <a:solidFill>
                            <a:srgbClr val="000000"/>
                          </a:solidFill>
                          <a:effectLst/>
                          <a:latin typeface="Verdana" panose="020B0604030504040204" pitchFamily="34" charset="0"/>
                          <a:ea typeface="Calibri" panose="020F0502020204030204" pitchFamily="34" charset="0"/>
                          <a:cs typeface="Times New Roman" panose="02020603050405020304" pitchFamily="18" charset="0"/>
                        </a:rPr>
                        <a:t>9 Deskundigencommissie</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hMerge="1">
                  <a:txBody>
                    <a:bodyPr/>
                    <a:lstStyle/>
                    <a:p>
                      <a:endParaRPr lang="nl-NL"/>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277366555"/>
                  </a:ext>
                </a:extLst>
              </a:tr>
              <a:tr h="0">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 </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nl-NL" sz="800" kern="100" dirty="0">
                          <a:effectLst/>
                          <a:latin typeface="Verdana" panose="020B0604030504040204" pitchFamily="34" charset="0"/>
                          <a:ea typeface="Calibri" panose="020F0502020204030204" pitchFamily="34" charset="0"/>
                          <a:cs typeface="Times New Roman" panose="02020603050405020304" pitchFamily="18" charset="0"/>
                        </a:rPr>
                        <a:t>Start voorbereiding cyclus 2025</a:t>
                      </a:r>
                      <a:endParaRPr lang="nl-NL"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6707826"/>
                  </a:ext>
                </a:extLst>
              </a:tr>
            </a:tbl>
          </a:graphicData>
        </a:graphic>
      </p:graphicFrame>
    </p:spTree>
    <p:extLst>
      <p:ext uri="{BB962C8B-B14F-4D97-AF65-F5344CB8AC3E}">
        <p14:creationId xmlns:p14="http://schemas.microsoft.com/office/powerpoint/2010/main" val="3260981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E249E5C-916D-8749-42CA-58972B0120FD}"/>
              </a:ext>
            </a:extLst>
          </p:cNvPr>
          <p:cNvSpPr>
            <a:spLocks noGrp="1"/>
          </p:cNvSpPr>
          <p:nvPr>
            <p:ph idx="1"/>
          </p:nvPr>
        </p:nvSpPr>
        <p:spPr/>
        <p:txBody>
          <a:bodyPr/>
          <a:lstStyle/>
          <a:p>
            <a:pPr marL="0" indent="0">
              <a:buNone/>
            </a:pPr>
            <a:r>
              <a:rPr lang="nl-NL" b="1" dirty="0">
                <a:solidFill>
                  <a:schemeClr val="bg2"/>
                </a:solidFill>
              </a:rPr>
              <a:t>Inzoom: afbakening reikwijdte</a:t>
            </a:r>
          </a:p>
          <a:p>
            <a:pPr marL="0" indent="0">
              <a:buNone/>
            </a:pPr>
            <a:endParaRPr lang="nl-NL" sz="1600" b="1" dirty="0">
              <a:solidFill>
                <a:schemeClr val="bg2"/>
              </a:solidFill>
            </a:endParaRPr>
          </a:p>
          <a:p>
            <a:pPr marL="0" indent="0">
              <a:buNone/>
            </a:pPr>
            <a:r>
              <a:rPr lang="nl-NL" sz="2000" b="1" dirty="0"/>
              <a:t>Doel:</a:t>
            </a:r>
            <a:r>
              <a:rPr lang="nl-NL" sz="2000" dirty="0"/>
              <a:t> jeugdhulp niet meer automatisch de oplossing voor alle problemen</a:t>
            </a:r>
          </a:p>
          <a:p>
            <a:endParaRPr lang="nl-NL" sz="2000" dirty="0"/>
          </a:p>
          <a:p>
            <a:r>
              <a:rPr lang="nl-NL" sz="2000" dirty="0"/>
              <a:t>VWS in de lead</a:t>
            </a:r>
          </a:p>
          <a:p>
            <a:r>
              <a:rPr lang="nl-NL" sz="2000" dirty="0"/>
              <a:t>Centraal: aanpassing Jeugdwet, plicht ziet alleen op meest kwetsbaren</a:t>
            </a:r>
            <a:br>
              <a:rPr lang="nl-NL" sz="2000" dirty="0"/>
            </a:br>
            <a:r>
              <a:rPr lang="nl-NL" sz="2000" dirty="0">
                <a:sym typeface="Wingdings" panose="05000000000000000000" pitchFamily="2" charset="2"/>
              </a:rPr>
              <a:t> Invulling begrippen ‘eigen kracht’ en ‘</a:t>
            </a:r>
            <a:r>
              <a:rPr lang="nl-NL" sz="2000" dirty="0" err="1">
                <a:sym typeface="Wingdings" panose="05000000000000000000" pitchFamily="2" charset="2"/>
              </a:rPr>
              <a:t>bovengebruikelijke</a:t>
            </a:r>
            <a:r>
              <a:rPr lang="nl-NL" sz="2000" dirty="0">
                <a:sym typeface="Wingdings" panose="05000000000000000000" pitchFamily="2" charset="2"/>
              </a:rPr>
              <a:t> zorg’</a:t>
            </a:r>
            <a:endParaRPr lang="nl-NL" sz="2000" dirty="0"/>
          </a:p>
          <a:p>
            <a:r>
              <a:rPr lang="nl-NL" sz="2000" dirty="0"/>
              <a:t>Aanpalende implementatielijnen:</a:t>
            </a:r>
          </a:p>
          <a:p>
            <a:pPr marL="539750" indent="-269875"/>
            <a:r>
              <a:rPr lang="nl-NL" sz="2000" dirty="0"/>
              <a:t>Versterken van de sociale en pedagogische basis en vrij toegankelijke voorzieningen </a:t>
            </a:r>
            <a:r>
              <a:rPr lang="nl-NL" sz="2000" dirty="0">
                <a:sym typeface="Wingdings" panose="05000000000000000000" pitchFamily="2" charset="2"/>
              </a:rPr>
              <a:t> op andere plekken iets anders doen</a:t>
            </a:r>
            <a:endParaRPr lang="nl-NL" sz="2000" dirty="0"/>
          </a:p>
          <a:p>
            <a:pPr marL="539750" indent="-269875"/>
            <a:r>
              <a:rPr lang="nl-NL" sz="2000" dirty="0"/>
              <a:t>Kwaliteit en blijvend leren </a:t>
            </a:r>
            <a:r>
              <a:rPr lang="nl-NL" sz="2000" dirty="0">
                <a:sym typeface="Wingdings" panose="05000000000000000000" pitchFamily="2" charset="2"/>
              </a:rPr>
              <a:t> uitsluiten wat niet werkt, sector in de lead</a:t>
            </a:r>
            <a:endParaRPr lang="nl-NL" sz="2000" dirty="0"/>
          </a:p>
          <a:p>
            <a:pPr marL="539750" indent="-269875"/>
            <a:r>
              <a:rPr lang="nl-NL" sz="2000" dirty="0"/>
              <a:t>Maatschappelijke dialoog </a:t>
            </a:r>
            <a:r>
              <a:rPr lang="nl-NL" sz="2000" dirty="0">
                <a:sym typeface="Wingdings" panose="05000000000000000000" pitchFamily="2" charset="2"/>
              </a:rPr>
              <a:t> aansluiting zoeken bij aanpak mentale gezondheid</a:t>
            </a:r>
            <a:r>
              <a:rPr lang="nl-NL" sz="2000" dirty="0"/>
              <a:t> </a:t>
            </a:r>
          </a:p>
          <a:p>
            <a:pPr marL="539750" indent="-269875"/>
            <a:r>
              <a:rPr lang="nl-NL" sz="2000" dirty="0"/>
              <a:t>Implementatietraject wetswijziging bij gemeenten (VNG)</a:t>
            </a:r>
          </a:p>
          <a:p>
            <a:endParaRPr lang="nl-NL" sz="2000" dirty="0"/>
          </a:p>
          <a:p>
            <a:pPr marL="0" indent="0">
              <a:buNone/>
            </a:pPr>
            <a:endParaRPr lang="nl-NL" sz="2000" dirty="0"/>
          </a:p>
        </p:txBody>
      </p:sp>
    </p:spTree>
    <p:extLst>
      <p:ext uri="{BB962C8B-B14F-4D97-AF65-F5344CB8AC3E}">
        <p14:creationId xmlns:p14="http://schemas.microsoft.com/office/powerpoint/2010/main" val="7957463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E249E5C-916D-8749-42CA-58972B0120FD}"/>
              </a:ext>
            </a:extLst>
          </p:cNvPr>
          <p:cNvSpPr>
            <a:spLocks noGrp="1"/>
          </p:cNvSpPr>
          <p:nvPr>
            <p:ph idx="1"/>
          </p:nvPr>
        </p:nvSpPr>
        <p:spPr/>
        <p:txBody>
          <a:bodyPr/>
          <a:lstStyle/>
          <a:p>
            <a:pPr marL="0" indent="0">
              <a:buNone/>
            </a:pPr>
            <a:r>
              <a:rPr lang="nl-NL" b="1" dirty="0">
                <a:solidFill>
                  <a:schemeClr val="bg2"/>
                </a:solidFill>
              </a:rPr>
              <a:t>Hoe blijf ik op de hoogte?</a:t>
            </a:r>
          </a:p>
          <a:p>
            <a:pPr marL="0" indent="0">
              <a:buNone/>
            </a:pPr>
            <a:endParaRPr lang="nl-NL" sz="1600" b="1" dirty="0">
              <a:solidFill>
                <a:schemeClr val="bg2"/>
              </a:solidFill>
            </a:endParaRPr>
          </a:p>
          <a:p>
            <a:r>
              <a:rPr lang="nl-NL" sz="2000" dirty="0"/>
              <a:t>Doorontwikkeling J42 &amp; BJ42-netwerken</a:t>
            </a:r>
          </a:p>
          <a:p>
            <a:r>
              <a:rPr lang="nl-NL" sz="2000" dirty="0"/>
              <a:t>Centrale rol voor de regioadviseurs in de </a:t>
            </a:r>
            <a:r>
              <a:rPr lang="nl-NL" sz="2000"/>
              <a:t>lokale aanpak</a:t>
            </a:r>
            <a:endParaRPr lang="nl-NL" sz="2000" dirty="0"/>
          </a:p>
          <a:p>
            <a:r>
              <a:rPr lang="nl-NL" sz="2000" dirty="0"/>
              <a:t>Informatievoorziening via VNG-website</a:t>
            </a:r>
          </a:p>
          <a:p>
            <a:pPr marL="720725" indent="-457200">
              <a:buFont typeface="Wingdings" panose="05000000000000000000" pitchFamily="2" charset="2"/>
              <a:buChar char="§"/>
            </a:pPr>
            <a:r>
              <a:rPr lang="nl-NL" sz="2000" dirty="0"/>
              <a:t>Actuele info</a:t>
            </a:r>
          </a:p>
          <a:p>
            <a:pPr marL="720725" indent="-457200">
              <a:buFont typeface="Wingdings" panose="05000000000000000000" pitchFamily="2" charset="2"/>
              <a:buChar char="§"/>
            </a:pPr>
            <a:r>
              <a:rPr lang="nl-NL" sz="2000" dirty="0"/>
              <a:t>Achterliggende documenten</a:t>
            </a:r>
          </a:p>
          <a:p>
            <a:pPr marL="720725" indent="-457200">
              <a:buFont typeface="Wingdings" panose="05000000000000000000" pitchFamily="2" charset="2"/>
              <a:buChar char="§"/>
            </a:pPr>
            <a:r>
              <a:rPr lang="nl-NL" sz="2000" dirty="0"/>
              <a:t>Ondersteuningsaanbod</a:t>
            </a:r>
          </a:p>
          <a:p>
            <a:pPr marL="720725" indent="-457200">
              <a:buFont typeface="Wingdings" panose="05000000000000000000" pitchFamily="2" charset="2"/>
              <a:buChar char="§"/>
            </a:pPr>
            <a:r>
              <a:rPr lang="nl-NL" sz="2000" dirty="0"/>
              <a:t>Best </a:t>
            </a:r>
            <a:r>
              <a:rPr lang="nl-NL" sz="2000" dirty="0" err="1"/>
              <a:t>practices</a:t>
            </a:r>
            <a:r>
              <a:rPr lang="nl-NL" sz="2000" dirty="0"/>
              <a:t> via praktijkvoorbeeldenpagina</a:t>
            </a:r>
          </a:p>
          <a:p>
            <a:pPr marL="720725" indent="-457200">
              <a:buFont typeface="Wingdings" panose="05000000000000000000" pitchFamily="2" charset="2"/>
              <a:buChar char="§"/>
            </a:pPr>
            <a:endParaRPr lang="nl-NL" sz="2000" dirty="0"/>
          </a:p>
          <a:p>
            <a:endParaRPr lang="nl-NL" sz="2000" dirty="0"/>
          </a:p>
          <a:p>
            <a:pPr marL="0" indent="0">
              <a:buNone/>
            </a:pPr>
            <a:endParaRPr lang="nl-NL" sz="2000" dirty="0"/>
          </a:p>
        </p:txBody>
      </p:sp>
    </p:spTree>
    <p:extLst>
      <p:ext uri="{BB962C8B-B14F-4D97-AF65-F5344CB8AC3E}">
        <p14:creationId xmlns:p14="http://schemas.microsoft.com/office/powerpoint/2010/main" val="2303278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E249E5C-916D-8749-42CA-58972B0120FD}"/>
              </a:ext>
            </a:extLst>
          </p:cNvPr>
          <p:cNvSpPr>
            <a:spLocks noGrp="1"/>
          </p:cNvSpPr>
          <p:nvPr>
            <p:ph idx="1"/>
          </p:nvPr>
        </p:nvSpPr>
        <p:spPr/>
        <p:txBody>
          <a:bodyPr/>
          <a:lstStyle/>
          <a:p>
            <a:pPr marL="0" indent="0">
              <a:buNone/>
            </a:pPr>
            <a:r>
              <a:rPr lang="nl-NL" b="1" dirty="0">
                <a:solidFill>
                  <a:schemeClr val="bg2"/>
                </a:solidFill>
              </a:rPr>
              <a:t>Vragen?</a:t>
            </a:r>
          </a:p>
          <a:p>
            <a:pPr marL="0" indent="0">
              <a:buNone/>
            </a:pPr>
            <a:endParaRPr lang="nl-NL" b="1" dirty="0">
              <a:solidFill>
                <a:schemeClr val="bg2"/>
              </a:solidFill>
            </a:endParaRPr>
          </a:p>
          <a:p>
            <a:pPr marL="720725" indent="-457200">
              <a:buFont typeface="Wingdings" panose="05000000000000000000" pitchFamily="2" charset="2"/>
              <a:buChar char="§"/>
            </a:pPr>
            <a:endParaRPr lang="nl-NL" sz="2000" dirty="0"/>
          </a:p>
          <a:p>
            <a:endParaRPr lang="nl-NL" sz="2000" dirty="0"/>
          </a:p>
          <a:p>
            <a:pPr marL="0" indent="0">
              <a:buNone/>
            </a:pPr>
            <a:endParaRPr lang="nl-NL" sz="2000" dirty="0"/>
          </a:p>
        </p:txBody>
      </p:sp>
      <p:sp>
        <p:nvSpPr>
          <p:cNvPr id="3" name="Tekstvak 2">
            <a:extLst>
              <a:ext uri="{FF2B5EF4-FFF2-40B4-BE49-F238E27FC236}">
                <a16:creationId xmlns:a16="http://schemas.microsoft.com/office/drawing/2014/main" id="{91DC008F-0BFB-879C-6641-AE66582DB1C7}"/>
              </a:ext>
            </a:extLst>
          </p:cNvPr>
          <p:cNvSpPr txBox="1"/>
          <p:nvPr/>
        </p:nvSpPr>
        <p:spPr>
          <a:xfrm>
            <a:off x="1080000" y="1717040"/>
            <a:ext cx="8511040" cy="830997"/>
          </a:xfrm>
          <a:prstGeom prst="rect">
            <a:avLst/>
          </a:prstGeom>
          <a:noFill/>
        </p:spPr>
        <p:txBody>
          <a:bodyPr wrap="square" rtlCol="0">
            <a:spAutoFit/>
          </a:bodyPr>
          <a:lstStyle/>
          <a:p>
            <a:r>
              <a:rPr lang="nl-NL" sz="2400" dirty="0">
                <a:latin typeface="+mn-lt"/>
              </a:rPr>
              <a:t>Stel ze aan je J42-lid of via J42@vng.nl</a:t>
            </a:r>
          </a:p>
          <a:p>
            <a:endParaRPr lang="nl-NL" dirty="0"/>
          </a:p>
        </p:txBody>
      </p:sp>
    </p:spTree>
    <p:extLst>
      <p:ext uri="{BB962C8B-B14F-4D97-AF65-F5344CB8AC3E}">
        <p14:creationId xmlns:p14="http://schemas.microsoft.com/office/powerpoint/2010/main" val="224904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pPr marL="0" indent="0" algn="l">
              <a:buNone/>
            </a:pPr>
            <a:r>
              <a:rPr lang="nl-NL" b="1" i="0" dirty="0">
                <a:solidFill>
                  <a:schemeClr val="bg2"/>
                </a:solidFill>
                <a:effectLst/>
                <a:latin typeface="+mn-lt"/>
              </a:rPr>
              <a:t>Inhoud van vandaag: </a:t>
            </a:r>
          </a:p>
          <a:p>
            <a:pPr algn="l"/>
            <a:endParaRPr lang="nl-NL" b="0" i="0" dirty="0">
              <a:solidFill>
                <a:srgbClr val="333333"/>
              </a:solidFill>
              <a:effectLst/>
              <a:latin typeface="+mn-lt"/>
            </a:endParaRPr>
          </a:p>
          <a:p>
            <a:pPr algn="l"/>
            <a:r>
              <a:rPr lang="nl-NL" sz="2000" b="0" i="0" dirty="0">
                <a:solidFill>
                  <a:srgbClr val="333333"/>
                </a:solidFill>
                <a:effectLst/>
                <a:latin typeface="+mn-lt"/>
              </a:rPr>
              <a:t>Wat zijn de achtergronden en doelen van de Hervormingsagenda Jeugd? </a:t>
            </a:r>
          </a:p>
          <a:p>
            <a:pPr algn="l"/>
            <a:r>
              <a:rPr lang="nl-NL" sz="2000" b="0" i="0" dirty="0">
                <a:solidFill>
                  <a:srgbClr val="333333"/>
                </a:solidFill>
                <a:effectLst/>
                <a:latin typeface="+mn-lt"/>
              </a:rPr>
              <a:t>Wie hebben een rol in het realiseren van de doelen van de Agenda?</a:t>
            </a:r>
          </a:p>
          <a:p>
            <a:r>
              <a:rPr lang="nl-NL" sz="2000" dirty="0">
                <a:solidFill>
                  <a:srgbClr val="333333"/>
                </a:solidFill>
                <a:latin typeface="+mn-lt"/>
              </a:rPr>
              <a:t>Wat moet de Agenda (op termijn) concreet opleveren voor (kwetsbare) kinderen, jeugdigen en hun ouders/verzorgers?</a:t>
            </a:r>
          </a:p>
          <a:p>
            <a:pPr algn="l"/>
            <a:r>
              <a:rPr lang="nl-NL" sz="2000" b="0" i="0" dirty="0">
                <a:solidFill>
                  <a:srgbClr val="333333"/>
                </a:solidFill>
                <a:effectLst/>
                <a:latin typeface="+mn-lt"/>
              </a:rPr>
              <a:t>Wat betekent de Agenda de komende jaren voor gemeentes?</a:t>
            </a:r>
          </a:p>
        </p:txBody>
      </p:sp>
    </p:spTree>
    <p:extLst>
      <p:ext uri="{BB962C8B-B14F-4D97-AF65-F5344CB8AC3E}">
        <p14:creationId xmlns:p14="http://schemas.microsoft.com/office/powerpoint/2010/main" val="730497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05C38F-7128-4A96-8DC2-9795C07DB2DC}"/>
              </a:ext>
            </a:extLst>
          </p:cNvPr>
          <p:cNvSpPr>
            <a:spLocks noGrp="1"/>
          </p:cNvSpPr>
          <p:nvPr>
            <p:ph type="title"/>
          </p:nvPr>
        </p:nvSpPr>
        <p:spPr/>
        <p:txBody>
          <a:bodyPr/>
          <a:lstStyle/>
          <a:p>
            <a:r>
              <a:rPr lang="nl-NL" dirty="0"/>
              <a:t>Voorgeschiedenis			Commissie van Wijzen</a:t>
            </a:r>
          </a:p>
        </p:txBody>
      </p:sp>
      <p:sp>
        <p:nvSpPr>
          <p:cNvPr id="3" name="Tijdelijke aanduiding voor inhoud 2">
            <a:extLst>
              <a:ext uri="{FF2B5EF4-FFF2-40B4-BE49-F238E27FC236}">
                <a16:creationId xmlns:a16="http://schemas.microsoft.com/office/drawing/2014/main" id="{6175134C-D7F5-4924-9C12-E0C7FAD1D052}"/>
              </a:ext>
            </a:extLst>
          </p:cNvPr>
          <p:cNvSpPr>
            <a:spLocks noGrp="1"/>
          </p:cNvSpPr>
          <p:nvPr>
            <p:ph idx="1"/>
          </p:nvPr>
        </p:nvSpPr>
        <p:spPr/>
        <p:txBody>
          <a:bodyPr/>
          <a:lstStyle/>
          <a:p>
            <a:r>
              <a:rPr lang="nl-NL" sz="1400" dirty="0"/>
              <a:t>2017-2019: druk op gemeenten vanwege toenemende gebruik en kosten jeugdhulp, onhoudbare situatie</a:t>
            </a:r>
          </a:p>
          <a:p>
            <a:r>
              <a:rPr lang="nl-NL" sz="1400" dirty="0"/>
              <a:t>2019: tijdelijke afspraken met Kabinet over compensatie en opdracht voor onderzoek</a:t>
            </a:r>
          </a:p>
          <a:p>
            <a:r>
              <a:rPr lang="nl-NL" sz="1400" dirty="0"/>
              <a:t>Ultimo 2020: onderzoek AEF stelt vast dat tekort over 2019 1,7 miljard is (belangrijke oorzaak is hogere kosten per client en langere trajecten)</a:t>
            </a:r>
          </a:p>
          <a:p>
            <a:r>
              <a:rPr lang="nl-NL" sz="1400" dirty="0"/>
              <a:t>Voorjaar 2021: uitspraak Commissie van Wijzen en aansluitend bestuurlijke afspraken over bekostiging 2022</a:t>
            </a:r>
          </a:p>
          <a:p>
            <a:r>
              <a:rPr lang="nl-NL" sz="1400" dirty="0"/>
              <a:t>Najaar 2021: start ontwikkeling Hervormingsagenda</a:t>
            </a:r>
          </a:p>
          <a:p>
            <a:r>
              <a:rPr lang="nl-NL" sz="1400" dirty="0"/>
              <a:t>December 2021: coalitieakkoord (511 </a:t>
            </a:r>
            <a:r>
              <a:rPr lang="nl-NL" sz="1400" dirty="0" err="1"/>
              <a:t>mln</a:t>
            </a:r>
            <a:r>
              <a:rPr lang="nl-NL" sz="1400" dirty="0"/>
              <a:t>) en daaropvolgend opschorting overleg door VNG</a:t>
            </a:r>
          </a:p>
          <a:p>
            <a:r>
              <a:rPr lang="nl-NL" sz="1400" dirty="0"/>
              <a:t>Mei: 2022 herstart agenda</a:t>
            </a:r>
          </a:p>
          <a:p>
            <a:r>
              <a:rPr lang="nl-NL" sz="1400" dirty="0"/>
              <a:t>April 2023: principe akkoord op financiën </a:t>
            </a:r>
          </a:p>
          <a:p>
            <a:r>
              <a:rPr lang="nl-NL" sz="1400" dirty="0"/>
              <a:t>Juni 2023: Hervormingsagenda Jeugd ondertekend</a:t>
            </a:r>
          </a:p>
        </p:txBody>
      </p:sp>
      <p:sp>
        <p:nvSpPr>
          <p:cNvPr id="4" name="Tijdelijke aanduiding voor inhoud 3">
            <a:extLst>
              <a:ext uri="{FF2B5EF4-FFF2-40B4-BE49-F238E27FC236}">
                <a16:creationId xmlns:a16="http://schemas.microsoft.com/office/drawing/2014/main" id="{10CEC48B-8408-422C-ADAD-BB4C58AA5239}"/>
              </a:ext>
            </a:extLst>
          </p:cNvPr>
          <p:cNvSpPr>
            <a:spLocks noGrp="1"/>
          </p:cNvSpPr>
          <p:nvPr>
            <p:ph idx="10"/>
          </p:nvPr>
        </p:nvSpPr>
        <p:spPr>
          <a:xfrm>
            <a:off x="6409800" y="1800000"/>
            <a:ext cx="4860000" cy="4500000"/>
          </a:xfrm>
        </p:spPr>
        <p:txBody>
          <a:bodyPr/>
          <a:lstStyle/>
          <a:p>
            <a:r>
              <a:rPr lang="nl-NL" sz="1400" dirty="0"/>
              <a:t>Rijk dient feitelijke tekorten Jeugdwet te dekken, indien gemeenten zich voldoende inspannen</a:t>
            </a:r>
          </a:p>
          <a:p>
            <a:r>
              <a:rPr lang="nl-NL" sz="1400" dirty="0"/>
              <a:t>Agenda nodig om </a:t>
            </a:r>
            <a:r>
              <a:rPr lang="nl-NL" sz="1400" u="sng" dirty="0"/>
              <a:t>kwaliteit te verbeteren en kosten te beheersen</a:t>
            </a:r>
          </a:p>
          <a:p>
            <a:r>
              <a:rPr lang="nl-NL" sz="1400" dirty="0"/>
              <a:t>Een eerste inschatting van besparingspotentieel van 1 miljard euro en bijbehorende maatregelen</a:t>
            </a:r>
          </a:p>
          <a:p>
            <a:r>
              <a:rPr lang="nl-NL" sz="1400" dirty="0"/>
              <a:t>Diverse aanbevelingen rondom regionalisering en landelijke inkoop</a:t>
            </a:r>
          </a:p>
        </p:txBody>
      </p:sp>
    </p:spTree>
    <p:extLst>
      <p:ext uri="{BB962C8B-B14F-4D97-AF65-F5344CB8AC3E}">
        <p14:creationId xmlns:p14="http://schemas.microsoft.com/office/powerpoint/2010/main" val="3971830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ECEBB5-20A9-72B3-2454-D2DF0DD4C9BD}"/>
              </a:ext>
            </a:extLst>
          </p:cNvPr>
          <p:cNvSpPr>
            <a:spLocks noGrp="1"/>
          </p:cNvSpPr>
          <p:nvPr>
            <p:ph type="title"/>
          </p:nvPr>
        </p:nvSpPr>
        <p:spPr/>
        <p:txBody>
          <a:bodyPr/>
          <a:lstStyle/>
          <a:p>
            <a:r>
              <a:rPr lang="nl-NL" dirty="0"/>
              <a:t>Doel van de agenda:</a:t>
            </a:r>
          </a:p>
        </p:txBody>
      </p:sp>
      <p:sp>
        <p:nvSpPr>
          <p:cNvPr id="3" name="Tijdelijke aanduiding voor inhoud 2">
            <a:extLst>
              <a:ext uri="{FF2B5EF4-FFF2-40B4-BE49-F238E27FC236}">
                <a16:creationId xmlns:a16="http://schemas.microsoft.com/office/drawing/2014/main" id="{F1EE86CD-7E2C-1CF8-448E-0A1DA8299504}"/>
              </a:ext>
            </a:extLst>
          </p:cNvPr>
          <p:cNvSpPr>
            <a:spLocks noGrp="1"/>
          </p:cNvSpPr>
          <p:nvPr>
            <p:ph idx="1"/>
          </p:nvPr>
        </p:nvSpPr>
        <p:spPr>
          <a:xfrm>
            <a:off x="1237017" y="1716873"/>
            <a:ext cx="9292437" cy="4500000"/>
          </a:xfrm>
        </p:spPr>
        <p:txBody>
          <a:bodyPr/>
          <a:lstStyle/>
          <a:p>
            <a:r>
              <a:rPr lang="nl-NL" sz="1800" dirty="0"/>
              <a:t>Doel van de maatregelen in de Hervormingsagenda is het stelsel </a:t>
            </a:r>
            <a:r>
              <a:rPr lang="nl-NL" sz="1800" b="1" dirty="0"/>
              <a:t>kwalitatief verbeteren en financieel houdbaar maken</a:t>
            </a:r>
            <a:r>
              <a:rPr lang="nl-NL" sz="1800" dirty="0"/>
              <a:t>: betere en tijdige zorg en ondersteuning voor jeugdigen en hun gezin, op de juiste plek en wanneer dit nodig is. Het pakket aan maatregelen moet leiden tot lagere uitgaven (1 miljard structureel vanaf 2027). </a:t>
            </a:r>
          </a:p>
          <a:p>
            <a:pPr marL="0" indent="0">
              <a:buNone/>
            </a:pPr>
            <a:endParaRPr lang="nl-NL" dirty="0"/>
          </a:p>
        </p:txBody>
      </p:sp>
    </p:spTree>
    <p:extLst>
      <p:ext uri="{BB962C8B-B14F-4D97-AF65-F5344CB8AC3E}">
        <p14:creationId xmlns:p14="http://schemas.microsoft.com/office/powerpoint/2010/main" val="7878670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0CB63482-8CF2-E2F0-154D-AFE4304C4B23}"/>
              </a:ext>
            </a:extLst>
          </p:cNvPr>
          <p:cNvSpPr>
            <a:spLocks noGrp="1"/>
          </p:cNvSpPr>
          <p:nvPr>
            <p:ph idx="1"/>
          </p:nvPr>
        </p:nvSpPr>
        <p:spPr/>
        <p:txBody>
          <a:bodyPr/>
          <a:lstStyle/>
          <a:p>
            <a:pPr marL="0" indent="0">
              <a:buNone/>
            </a:pPr>
            <a:r>
              <a:rPr lang="nl-NL" b="1" dirty="0">
                <a:solidFill>
                  <a:schemeClr val="bg2"/>
                </a:solidFill>
              </a:rPr>
              <a:t>Onderwerpen/bewegingen van de agenda / Wat moet de agenda opleveren?</a:t>
            </a:r>
          </a:p>
          <a:p>
            <a:pPr marL="0" indent="0">
              <a:buNone/>
            </a:pPr>
            <a:endParaRPr lang="nl-NL" sz="2000" b="1" dirty="0">
              <a:solidFill>
                <a:schemeClr val="bg2"/>
              </a:solidFill>
            </a:endParaRPr>
          </a:p>
          <a:p>
            <a:r>
              <a:rPr lang="nl-NL" sz="1600" dirty="0"/>
              <a:t>De meest kwetsbare kinderen/jongeren ontvangen tijdig hulp (o.a. d.m.v. aanpassing jeugdhulpplicht) vanuit de visie: problemen horen bij het leven, focus op ‘eigen kracht’ en ‘omgaan met…’</a:t>
            </a:r>
          </a:p>
          <a:p>
            <a:r>
              <a:rPr lang="nl-NL" sz="1600" dirty="0"/>
              <a:t>Jeugdigen en hun familie worden laagdrempelig en dichtbij geholpen door stevige lokale teams die breed kijken naar de gezinscontext en het systeem</a:t>
            </a:r>
          </a:p>
          <a:p>
            <a:r>
              <a:rPr lang="nl-NL" sz="1600" dirty="0"/>
              <a:t>Terugdringen residentiële zorg: voorkomen uithuisplaatsing, inzet op kleinschaligheid en verder afbouwen gesloten setting</a:t>
            </a:r>
          </a:p>
          <a:p>
            <a:r>
              <a:rPr lang="nl-NL" sz="1600" dirty="0"/>
              <a:t>Focus op kwaliteitsverbetering en blijvend leren</a:t>
            </a:r>
          </a:p>
          <a:p>
            <a:r>
              <a:rPr lang="nl-NL" sz="1600" dirty="0"/>
              <a:t>Decentralisatie blijft overeind, met mogelijkheden voor </a:t>
            </a:r>
            <a:r>
              <a:rPr lang="nl-NL" sz="1600" dirty="0" err="1"/>
              <a:t>domeinoverstijgend</a:t>
            </a:r>
            <a:r>
              <a:rPr lang="nl-NL" sz="1600" dirty="0"/>
              <a:t> werken (jeugd, </a:t>
            </a:r>
            <a:r>
              <a:rPr lang="nl-NL" sz="1600" dirty="0" err="1"/>
              <a:t>wmo</a:t>
            </a:r>
            <a:r>
              <a:rPr lang="nl-NL" sz="1600" dirty="0"/>
              <a:t>, participatie </a:t>
            </a:r>
            <a:r>
              <a:rPr lang="nl-NL" sz="1600" dirty="0" err="1"/>
              <a:t>etc</a:t>
            </a:r>
            <a:r>
              <a:rPr lang="nl-NL" sz="1600" dirty="0"/>
              <a:t>) en lokale verbinding met sociale basis, en het erbij halen van expertise</a:t>
            </a:r>
          </a:p>
          <a:p>
            <a:pPr marL="0" indent="0">
              <a:buNone/>
            </a:pPr>
            <a:r>
              <a:rPr lang="nl-NL" sz="1600" dirty="0"/>
              <a:t>     MAAR: hoe specialistischer de zorg, hoe meer zorg regionaal wordt ingekocht. Er zullen maximaal 42 </a:t>
            </a:r>
            <a:br>
              <a:rPr lang="nl-NL" sz="1600" dirty="0"/>
            </a:br>
            <a:r>
              <a:rPr lang="nl-NL" sz="1600" dirty="0"/>
              <a:t>     jeugdregio’s zijn. Daarnaast uitbreiding van (reeds bestaande) landelijke inkoop.</a:t>
            </a:r>
          </a:p>
          <a:p>
            <a:r>
              <a:rPr lang="nl-NL" sz="1600" dirty="0"/>
              <a:t>Standaardisering van inkoop, verlaging administratieve lasten</a:t>
            </a:r>
          </a:p>
          <a:p>
            <a:r>
              <a:rPr lang="nl-NL" sz="1600" dirty="0"/>
              <a:t>Verbeterde kwaliteit, effectiviteit en beheersbaarheid van jeugdbeleid door tijdig leren, bijsturen en </a:t>
            </a:r>
            <a:r>
              <a:rPr lang="nl-NL" sz="1600" dirty="0" err="1"/>
              <a:t>datagedreven</a:t>
            </a:r>
            <a:r>
              <a:rPr lang="nl-NL" sz="1600" dirty="0"/>
              <a:t> besluitvorming in het jeugdstelsel</a:t>
            </a:r>
          </a:p>
          <a:p>
            <a:r>
              <a:rPr lang="nl-NL" sz="1600" dirty="0"/>
              <a:t>Passend financieel stelsel</a:t>
            </a:r>
          </a:p>
          <a:p>
            <a:r>
              <a:rPr lang="nl-NL" sz="1600" dirty="0"/>
              <a:t>Financiële beheersbaarheid en besparing (1 miljard)</a:t>
            </a:r>
          </a:p>
          <a:p>
            <a:endParaRPr lang="nl-NL" sz="1600" dirty="0"/>
          </a:p>
          <a:p>
            <a:pPr marL="0" indent="0">
              <a:buNone/>
            </a:pPr>
            <a:endParaRPr lang="nl-NL" b="1" dirty="0">
              <a:solidFill>
                <a:schemeClr val="bg2"/>
              </a:solidFill>
            </a:endParaRPr>
          </a:p>
        </p:txBody>
      </p:sp>
    </p:spTree>
    <p:extLst>
      <p:ext uri="{BB962C8B-B14F-4D97-AF65-F5344CB8AC3E}">
        <p14:creationId xmlns:p14="http://schemas.microsoft.com/office/powerpoint/2010/main" val="1436760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6DF5E1AC-5B2D-07B6-8420-EAAD9B27619A}"/>
              </a:ext>
            </a:extLst>
          </p:cNvPr>
          <p:cNvSpPr>
            <a:spLocks noGrp="1"/>
          </p:cNvSpPr>
          <p:nvPr>
            <p:ph idx="1"/>
          </p:nvPr>
        </p:nvSpPr>
        <p:spPr/>
        <p:txBody>
          <a:bodyPr/>
          <a:lstStyle/>
          <a:p>
            <a:pPr marL="0" indent="0">
              <a:buNone/>
            </a:pPr>
            <a:r>
              <a:rPr lang="nl-NL" b="1" dirty="0">
                <a:solidFill>
                  <a:schemeClr val="bg2"/>
                </a:solidFill>
              </a:rPr>
              <a:t>Wie hebben een rol</a:t>
            </a:r>
          </a:p>
        </p:txBody>
      </p:sp>
      <p:sp>
        <p:nvSpPr>
          <p:cNvPr id="5" name="Tekstvak 4">
            <a:extLst>
              <a:ext uri="{FF2B5EF4-FFF2-40B4-BE49-F238E27FC236}">
                <a16:creationId xmlns:a16="http://schemas.microsoft.com/office/drawing/2014/main" id="{8EF7F157-E8B7-B9B9-C675-270BBBAE3511}"/>
              </a:ext>
            </a:extLst>
          </p:cNvPr>
          <p:cNvSpPr txBox="1"/>
          <p:nvPr/>
        </p:nvSpPr>
        <p:spPr>
          <a:xfrm>
            <a:off x="1055731" y="1820411"/>
            <a:ext cx="8679395" cy="3416320"/>
          </a:xfrm>
          <a:prstGeom prst="rect">
            <a:avLst/>
          </a:prstGeom>
          <a:noFill/>
        </p:spPr>
        <p:txBody>
          <a:bodyPr wrap="square" rtlCol="0">
            <a:spAutoFit/>
          </a:bodyPr>
          <a:lstStyle/>
          <a:p>
            <a:r>
              <a:rPr lang="nl-NL" b="1" dirty="0">
                <a:solidFill>
                  <a:schemeClr val="bg2"/>
                </a:solidFill>
                <a:latin typeface="+mn-lt"/>
              </a:rPr>
              <a:t>Vijfhoek:</a:t>
            </a:r>
          </a:p>
          <a:p>
            <a:r>
              <a:rPr lang="nl-NL" dirty="0">
                <a:latin typeface="+mn-lt"/>
              </a:rPr>
              <a:t>Rijk</a:t>
            </a:r>
          </a:p>
          <a:p>
            <a:r>
              <a:rPr lang="nl-NL" dirty="0">
                <a:latin typeface="+mn-lt"/>
              </a:rPr>
              <a:t>Gemeenten</a:t>
            </a:r>
          </a:p>
          <a:p>
            <a:r>
              <a:rPr lang="nl-NL" dirty="0">
                <a:latin typeface="+mn-lt"/>
              </a:rPr>
              <a:t>Aanbieders van jeugdhulp</a:t>
            </a:r>
          </a:p>
          <a:p>
            <a:r>
              <a:rPr lang="nl-NL" dirty="0">
                <a:latin typeface="+mn-lt"/>
              </a:rPr>
              <a:t>Professionals</a:t>
            </a:r>
          </a:p>
          <a:p>
            <a:r>
              <a:rPr lang="nl-NL" dirty="0">
                <a:latin typeface="+mn-lt"/>
              </a:rPr>
              <a:t>Cliënten</a:t>
            </a:r>
          </a:p>
          <a:p>
            <a:endParaRPr lang="nl-NL" dirty="0">
              <a:latin typeface="+mn-lt"/>
            </a:endParaRPr>
          </a:p>
          <a:p>
            <a:r>
              <a:rPr lang="nl-NL" dirty="0">
                <a:latin typeface="+mn-lt"/>
              </a:rPr>
              <a:t>Per thema zijn de rollen en verantwoordelijkheden van betrokken partijen divers.</a:t>
            </a:r>
          </a:p>
        </p:txBody>
      </p:sp>
    </p:spTree>
    <p:extLst>
      <p:ext uri="{BB962C8B-B14F-4D97-AF65-F5344CB8AC3E}">
        <p14:creationId xmlns:p14="http://schemas.microsoft.com/office/powerpoint/2010/main" val="3426299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E249E5C-916D-8749-42CA-58972B0120FD}"/>
              </a:ext>
            </a:extLst>
          </p:cNvPr>
          <p:cNvSpPr>
            <a:spLocks noGrp="1"/>
          </p:cNvSpPr>
          <p:nvPr>
            <p:ph idx="1"/>
          </p:nvPr>
        </p:nvSpPr>
        <p:spPr/>
        <p:txBody>
          <a:bodyPr/>
          <a:lstStyle/>
          <a:p>
            <a:pPr marL="0" indent="0">
              <a:buNone/>
            </a:pPr>
            <a:r>
              <a:rPr lang="nl-NL" b="1" dirty="0">
                <a:solidFill>
                  <a:schemeClr val="bg2"/>
                </a:solidFill>
              </a:rPr>
              <a:t>Hoofdlijnenplanning</a:t>
            </a:r>
          </a:p>
          <a:p>
            <a:pPr lvl="1"/>
            <a:endParaRPr lang="nl-NL" sz="1600" dirty="0"/>
          </a:p>
          <a:p>
            <a:endParaRPr lang="nl-NL" sz="2000" dirty="0"/>
          </a:p>
        </p:txBody>
      </p:sp>
      <p:pic>
        <p:nvPicPr>
          <p:cNvPr id="4" name="Afbeelding 3">
            <a:extLst>
              <a:ext uri="{FF2B5EF4-FFF2-40B4-BE49-F238E27FC236}">
                <a16:creationId xmlns:a16="http://schemas.microsoft.com/office/drawing/2014/main" id="{E21D842F-D418-AE56-DE5B-62820A24A5B7}"/>
              </a:ext>
            </a:extLst>
          </p:cNvPr>
          <p:cNvPicPr>
            <a:picLocks noChangeAspect="1"/>
          </p:cNvPicPr>
          <p:nvPr/>
        </p:nvPicPr>
        <p:blipFill>
          <a:blip r:embed="rId2"/>
          <a:stretch>
            <a:fillRect/>
          </a:stretch>
        </p:blipFill>
        <p:spPr>
          <a:xfrm>
            <a:off x="670559" y="0"/>
            <a:ext cx="11425645" cy="6378434"/>
          </a:xfrm>
          <a:prstGeom prst="rect">
            <a:avLst/>
          </a:prstGeom>
        </p:spPr>
      </p:pic>
    </p:spTree>
    <p:extLst>
      <p:ext uri="{BB962C8B-B14F-4D97-AF65-F5344CB8AC3E}">
        <p14:creationId xmlns:p14="http://schemas.microsoft.com/office/powerpoint/2010/main" val="3267978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3E249E5C-916D-8749-42CA-58972B0120FD}"/>
              </a:ext>
            </a:extLst>
          </p:cNvPr>
          <p:cNvSpPr>
            <a:spLocks noGrp="1"/>
          </p:cNvSpPr>
          <p:nvPr>
            <p:ph idx="1"/>
          </p:nvPr>
        </p:nvSpPr>
        <p:spPr/>
        <p:txBody>
          <a:bodyPr/>
          <a:lstStyle/>
          <a:p>
            <a:pPr marL="0" indent="0">
              <a:buNone/>
            </a:pPr>
            <a:r>
              <a:rPr lang="nl-NL" b="1" dirty="0">
                <a:solidFill>
                  <a:schemeClr val="bg2"/>
                </a:solidFill>
              </a:rPr>
              <a:t>Wat betekent de agenda de komende jaren voor gemeenten</a:t>
            </a:r>
          </a:p>
          <a:p>
            <a:pPr marL="0" indent="0">
              <a:buNone/>
            </a:pPr>
            <a:endParaRPr lang="nl-NL" b="1" dirty="0">
              <a:solidFill>
                <a:schemeClr val="bg2"/>
              </a:solidFill>
            </a:endParaRPr>
          </a:p>
          <a:p>
            <a:r>
              <a:rPr lang="nl-NL" sz="2000" b="1" dirty="0"/>
              <a:t>Aan de slag! </a:t>
            </a:r>
            <a:r>
              <a:rPr lang="nl-NL" sz="2000" dirty="0"/>
              <a:t>Met name op thema’s toegang/stevige lokale teams en regionalisering/standaardisering</a:t>
            </a:r>
            <a:br>
              <a:rPr lang="nl-NL" sz="2000" dirty="0"/>
            </a:br>
            <a:endParaRPr lang="nl-NL" sz="2000" dirty="0"/>
          </a:p>
          <a:p>
            <a:r>
              <a:rPr lang="nl-NL" sz="2000" dirty="0"/>
              <a:t>Financieel: werken vanuit een bezuinigingsframe, met mogelijkheden tot bijstelling met terugwerkende kracht in Voorjaarsnota op basis van advies deskundigencommissie in 2025 en 2028.</a:t>
            </a:r>
          </a:p>
          <a:p>
            <a:pPr marL="263525" indent="0">
              <a:buNone/>
            </a:pPr>
            <a:br>
              <a:rPr lang="nl-NL" sz="2000" b="1" dirty="0"/>
            </a:br>
            <a:r>
              <a:rPr lang="nl-NL" sz="2000" b="1" dirty="0"/>
              <a:t>NB </a:t>
            </a:r>
            <a:r>
              <a:rPr lang="nl-NL" sz="2000" dirty="0"/>
              <a:t>Inzicht vanuit implementatieplan: nu al spanning met (financiële) planning Hervormingsagenda. Hervormingsagenda biedt grip op langere termijn, maar lost daarmee problemen op de korte termijn niet op.</a:t>
            </a:r>
            <a:endParaRPr lang="nl-NL" sz="2000" b="1" dirty="0"/>
          </a:p>
          <a:p>
            <a:pPr marL="263525" indent="0">
              <a:buNone/>
            </a:pPr>
            <a:r>
              <a:rPr lang="nl-NL" sz="2000" b="1" dirty="0"/>
              <a:t>Actie VNG:</a:t>
            </a:r>
            <a:r>
              <a:rPr lang="nl-NL" sz="2000" dirty="0"/>
              <a:t> monitoren en in beeld brengen t.b.v. Deskundigencommissie</a:t>
            </a:r>
            <a:br>
              <a:rPr lang="nl-NL" sz="2000" dirty="0"/>
            </a:br>
            <a:br>
              <a:rPr lang="nl-NL" sz="2000" dirty="0"/>
            </a:br>
            <a:endParaRPr lang="nl-NL" sz="2000" dirty="0"/>
          </a:p>
        </p:txBody>
      </p:sp>
    </p:spTree>
    <p:extLst>
      <p:ext uri="{BB962C8B-B14F-4D97-AF65-F5344CB8AC3E}">
        <p14:creationId xmlns:p14="http://schemas.microsoft.com/office/powerpoint/2010/main" val="3479892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Ovaal 50">
            <a:extLst>
              <a:ext uri="{FF2B5EF4-FFF2-40B4-BE49-F238E27FC236}">
                <a16:creationId xmlns:a16="http://schemas.microsoft.com/office/drawing/2014/main" id="{C5643F23-EDEE-0C9B-10BF-CF9339FE82D5}"/>
              </a:ext>
            </a:extLst>
          </p:cNvPr>
          <p:cNvSpPr/>
          <p:nvPr/>
        </p:nvSpPr>
        <p:spPr>
          <a:xfrm>
            <a:off x="3046286" y="424022"/>
            <a:ext cx="6738150" cy="6356688"/>
          </a:xfrm>
          <a:prstGeom prst="ellipse">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Verdana"/>
              <a:ea typeface="+mn-ea"/>
              <a:cs typeface="+mn-cs"/>
            </a:endParaRPr>
          </a:p>
        </p:txBody>
      </p:sp>
      <p:sp>
        <p:nvSpPr>
          <p:cNvPr id="23" name="Ovaal 22">
            <a:extLst>
              <a:ext uri="{FF2B5EF4-FFF2-40B4-BE49-F238E27FC236}">
                <a16:creationId xmlns:a16="http://schemas.microsoft.com/office/drawing/2014/main" id="{000D9DAF-AB19-91BD-38B3-FB79014EEA38}"/>
              </a:ext>
            </a:extLst>
          </p:cNvPr>
          <p:cNvSpPr/>
          <p:nvPr/>
        </p:nvSpPr>
        <p:spPr>
          <a:xfrm>
            <a:off x="3633480" y="921422"/>
            <a:ext cx="5555577" cy="5361889"/>
          </a:xfrm>
          <a:prstGeom prst="ellipse">
            <a:avLst/>
          </a:prstGeom>
          <a:solidFill>
            <a:schemeClr val="accent6"/>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Verdana"/>
              <a:ea typeface="+mn-ea"/>
              <a:cs typeface="+mn-cs"/>
            </a:endParaRPr>
          </a:p>
        </p:txBody>
      </p:sp>
      <p:sp>
        <p:nvSpPr>
          <p:cNvPr id="6" name="Titel 5">
            <a:extLst>
              <a:ext uri="{FF2B5EF4-FFF2-40B4-BE49-F238E27FC236}">
                <a16:creationId xmlns:a16="http://schemas.microsoft.com/office/drawing/2014/main" id="{0968B067-03BD-4773-DE6F-758E6029B165}"/>
              </a:ext>
            </a:extLst>
          </p:cNvPr>
          <p:cNvSpPr>
            <a:spLocks noGrp="1"/>
          </p:cNvSpPr>
          <p:nvPr>
            <p:ph type="title"/>
          </p:nvPr>
        </p:nvSpPr>
        <p:spPr>
          <a:xfrm>
            <a:off x="375914" y="629914"/>
            <a:ext cx="3826424" cy="948047"/>
          </a:xfrm>
        </p:spPr>
        <p:txBody>
          <a:bodyPr anchor="b">
            <a:noAutofit/>
          </a:bodyPr>
          <a:lstStyle/>
          <a:p>
            <a:r>
              <a:rPr lang="nl-NL" sz="2800" dirty="0"/>
              <a:t>Samenhang tussen thema’s en trajecten </a:t>
            </a:r>
            <a:endParaRPr lang="nl-NL" sz="2800" dirty="0">
              <a:highlight>
                <a:srgbClr val="FFFF00"/>
              </a:highlight>
            </a:endParaRPr>
          </a:p>
        </p:txBody>
      </p:sp>
      <p:sp>
        <p:nvSpPr>
          <p:cNvPr id="2" name="Tekstvak 1">
            <a:extLst>
              <a:ext uri="{FF2B5EF4-FFF2-40B4-BE49-F238E27FC236}">
                <a16:creationId xmlns:a16="http://schemas.microsoft.com/office/drawing/2014/main" id="{BAB046D3-7066-8873-337B-5664E3817DF6}"/>
              </a:ext>
            </a:extLst>
          </p:cNvPr>
          <p:cNvSpPr txBox="1"/>
          <p:nvPr/>
        </p:nvSpPr>
        <p:spPr>
          <a:xfrm>
            <a:off x="2239290" y="1072947"/>
            <a:ext cx="5003799" cy="3935413"/>
          </a:xfrm>
          <a:prstGeom prst="rect">
            <a:avLst/>
          </a:prstGeom>
          <a:noFill/>
        </p:spPr>
        <p:txBody>
          <a:bodyPr rtlCol="0">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GB" sz="1200" b="0" i="0" u="none" strike="noStrike" kern="1200" cap="none" spc="0" normalizeH="0" baseline="0" noProof="0" dirty="0">
              <a:ln>
                <a:noFill/>
              </a:ln>
              <a:solidFill>
                <a:srgbClr val="000000"/>
              </a:solidFill>
              <a:effectLst/>
              <a:highlight>
                <a:srgbClr val="FFFF00"/>
              </a:highlight>
              <a:uLnTx/>
              <a:uFillTx/>
              <a:latin typeface="Verdana"/>
              <a:ea typeface="+mn-ea"/>
              <a:cs typeface="+mn-cs"/>
            </a:endParaRPr>
          </a:p>
        </p:txBody>
      </p:sp>
      <p:pic>
        <p:nvPicPr>
          <p:cNvPr id="8" name="Afbeelding 7">
            <a:extLst>
              <a:ext uri="{FF2B5EF4-FFF2-40B4-BE49-F238E27FC236}">
                <a16:creationId xmlns:a16="http://schemas.microsoft.com/office/drawing/2014/main" id="{A7AA697F-7B81-BE76-B7FE-A5F6BB571CAC}"/>
              </a:ext>
            </a:extLst>
          </p:cNvPr>
          <p:cNvPicPr>
            <a:picLocks noChangeAspect="1"/>
          </p:cNvPicPr>
          <p:nvPr/>
        </p:nvPicPr>
        <p:blipFill>
          <a:blip r:embed="rId2"/>
          <a:stretch>
            <a:fillRect/>
          </a:stretch>
        </p:blipFill>
        <p:spPr>
          <a:xfrm>
            <a:off x="0" y="0"/>
            <a:ext cx="133164" cy="6858000"/>
          </a:xfrm>
          <a:prstGeom prst="rect">
            <a:avLst/>
          </a:prstGeom>
        </p:spPr>
      </p:pic>
      <p:graphicFrame>
        <p:nvGraphicFramePr>
          <p:cNvPr id="11" name="Diagram 10">
            <a:extLst>
              <a:ext uri="{FF2B5EF4-FFF2-40B4-BE49-F238E27FC236}">
                <a16:creationId xmlns:a16="http://schemas.microsoft.com/office/drawing/2014/main" id="{A1423623-DBE7-6ED3-97FB-6371D79D3D12}"/>
              </a:ext>
            </a:extLst>
          </p:cNvPr>
          <p:cNvGraphicFramePr/>
          <p:nvPr/>
        </p:nvGraphicFramePr>
        <p:xfrm>
          <a:off x="2940467" y="921422"/>
          <a:ext cx="7099451" cy="51389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kstvak 18">
            <a:extLst>
              <a:ext uri="{FF2B5EF4-FFF2-40B4-BE49-F238E27FC236}">
                <a16:creationId xmlns:a16="http://schemas.microsoft.com/office/drawing/2014/main" id="{FF496E4C-CFF1-3D24-FB65-F2AD772F156F}"/>
              </a:ext>
            </a:extLst>
          </p:cNvPr>
          <p:cNvSpPr txBox="1"/>
          <p:nvPr/>
        </p:nvSpPr>
        <p:spPr>
          <a:xfrm rot="17877162">
            <a:off x="3671205" y="1868975"/>
            <a:ext cx="3060757" cy="2092424"/>
          </a:xfrm>
          <a:prstGeom prst="rect">
            <a:avLst/>
          </a:prstGeom>
          <a:noFill/>
        </p:spPr>
        <p:txBody>
          <a:bodyPr wrap="square" rtlCol="0">
            <a:prstTxWarp prst="textArchUp">
              <a:avLst>
                <a:gd name="adj" fmla="val 12807117"/>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srgbClr val="FFFFFF"/>
                </a:solidFill>
                <a:effectLst/>
                <a:uLnTx/>
                <a:uFillTx/>
                <a:latin typeface="Verdana"/>
                <a:ea typeface="+mn-ea"/>
                <a:cs typeface="+mn-cs"/>
              </a:rPr>
              <a:t>Reikwijdte</a:t>
            </a:r>
          </a:p>
        </p:txBody>
      </p:sp>
      <p:cxnSp>
        <p:nvCxnSpPr>
          <p:cNvPr id="25" name="Rechte verbindingslijn 24">
            <a:extLst>
              <a:ext uri="{FF2B5EF4-FFF2-40B4-BE49-F238E27FC236}">
                <a16:creationId xmlns:a16="http://schemas.microsoft.com/office/drawing/2014/main" id="{EF76859E-E0A9-7DED-A4E1-00F0721210A6}"/>
              </a:ext>
            </a:extLst>
          </p:cNvPr>
          <p:cNvCxnSpPr>
            <a:cxnSpLocks/>
          </p:cNvCxnSpPr>
          <p:nvPr/>
        </p:nvCxnSpPr>
        <p:spPr>
          <a:xfrm>
            <a:off x="6410435" y="5734677"/>
            <a:ext cx="0" cy="559253"/>
          </a:xfrm>
          <a:prstGeom prst="line">
            <a:avLst/>
          </a:prstGeom>
          <a:ln w="28575"/>
        </p:spPr>
        <p:style>
          <a:lnRef idx="1">
            <a:schemeClr val="dk1"/>
          </a:lnRef>
          <a:fillRef idx="0">
            <a:schemeClr val="dk1"/>
          </a:fillRef>
          <a:effectRef idx="0">
            <a:schemeClr val="dk1"/>
          </a:effectRef>
          <a:fontRef idx="minor">
            <a:schemeClr val="tx1"/>
          </a:fontRef>
        </p:style>
      </p:cxnSp>
      <p:cxnSp>
        <p:nvCxnSpPr>
          <p:cNvPr id="26" name="Rechte verbindingslijn 25">
            <a:extLst>
              <a:ext uri="{FF2B5EF4-FFF2-40B4-BE49-F238E27FC236}">
                <a16:creationId xmlns:a16="http://schemas.microsoft.com/office/drawing/2014/main" id="{C7B7C378-4FA2-30D0-DB1D-EDA3ACF6EA55}"/>
              </a:ext>
            </a:extLst>
          </p:cNvPr>
          <p:cNvCxnSpPr>
            <a:cxnSpLocks/>
          </p:cNvCxnSpPr>
          <p:nvPr/>
        </p:nvCxnSpPr>
        <p:spPr>
          <a:xfrm flipH="1">
            <a:off x="8585886" y="3602366"/>
            <a:ext cx="603171" cy="0"/>
          </a:xfrm>
          <a:prstGeom prst="line">
            <a:avLst/>
          </a:prstGeom>
          <a:ln w="28575"/>
        </p:spPr>
        <p:style>
          <a:lnRef idx="1">
            <a:schemeClr val="dk1"/>
          </a:lnRef>
          <a:fillRef idx="0">
            <a:schemeClr val="dk1"/>
          </a:fillRef>
          <a:effectRef idx="0">
            <a:schemeClr val="dk1"/>
          </a:effectRef>
          <a:fontRef idx="minor">
            <a:schemeClr val="tx1"/>
          </a:fontRef>
        </p:style>
      </p:cxnSp>
      <p:sp>
        <p:nvSpPr>
          <p:cNvPr id="56" name="Tekstvak 55">
            <a:extLst>
              <a:ext uri="{FF2B5EF4-FFF2-40B4-BE49-F238E27FC236}">
                <a16:creationId xmlns:a16="http://schemas.microsoft.com/office/drawing/2014/main" id="{F60E9BFF-9AA6-EB4C-6A54-C49A26AFEAB1}"/>
              </a:ext>
            </a:extLst>
          </p:cNvPr>
          <p:cNvSpPr txBox="1"/>
          <p:nvPr/>
        </p:nvSpPr>
        <p:spPr>
          <a:xfrm rot="20613133">
            <a:off x="3757279" y="800631"/>
            <a:ext cx="4317996" cy="2767521"/>
          </a:xfrm>
          <a:prstGeom prst="rect">
            <a:avLst/>
          </a:prstGeom>
          <a:noFill/>
        </p:spPr>
        <p:txBody>
          <a:bodyPr wrap="square" rtlCol="0">
            <a:prstTxWarp prst="textArchUp">
              <a:avLst>
                <a:gd name="adj" fmla="val 12807117"/>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srgbClr val="000000"/>
                </a:solidFill>
                <a:effectLst/>
                <a:uLnTx/>
                <a:uFillTx/>
                <a:latin typeface="Verdana"/>
                <a:ea typeface="+mn-ea"/>
                <a:cs typeface="+mn-cs"/>
              </a:rPr>
              <a:t>Data &amp; Monitoring</a:t>
            </a:r>
          </a:p>
        </p:txBody>
      </p:sp>
      <p:sp>
        <p:nvSpPr>
          <p:cNvPr id="59" name="Ovaal 58">
            <a:extLst>
              <a:ext uri="{FF2B5EF4-FFF2-40B4-BE49-F238E27FC236}">
                <a16:creationId xmlns:a16="http://schemas.microsoft.com/office/drawing/2014/main" id="{EB678E69-EDBC-4E87-078B-7EF7274A367E}"/>
              </a:ext>
            </a:extLst>
          </p:cNvPr>
          <p:cNvSpPr/>
          <p:nvPr/>
        </p:nvSpPr>
        <p:spPr>
          <a:xfrm>
            <a:off x="7174735" y="3189141"/>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1</a:t>
            </a:r>
          </a:p>
        </p:txBody>
      </p:sp>
      <p:sp>
        <p:nvSpPr>
          <p:cNvPr id="61" name="Ovaal 60">
            <a:extLst>
              <a:ext uri="{FF2B5EF4-FFF2-40B4-BE49-F238E27FC236}">
                <a16:creationId xmlns:a16="http://schemas.microsoft.com/office/drawing/2014/main" id="{F094F3EC-FD45-C7F6-4DCD-59B46F758239}"/>
              </a:ext>
            </a:extLst>
          </p:cNvPr>
          <p:cNvSpPr/>
          <p:nvPr/>
        </p:nvSpPr>
        <p:spPr>
          <a:xfrm>
            <a:off x="6160659" y="6390486"/>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2</a:t>
            </a:r>
          </a:p>
        </p:txBody>
      </p:sp>
      <p:sp>
        <p:nvSpPr>
          <p:cNvPr id="62" name="Ovaal 61">
            <a:extLst>
              <a:ext uri="{FF2B5EF4-FFF2-40B4-BE49-F238E27FC236}">
                <a16:creationId xmlns:a16="http://schemas.microsoft.com/office/drawing/2014/main" id="{9878D11D-7154-B42D-B5FC-393D6E038F41}"/>
              </a:ext>
            </a:extLst>
          </p:cNvPr>
          <p:cNvSpPr/>
          <p:nvPr/>
        </p:nvSpPr>
        <p:spPr>
          <a:xfrm>
            <a:off x="5604538" y="1923741"/>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2</a:t>
            </a:r>
          </a:p>
        </p:txBody>
      </p:sp>
      <p:sp>
        <p:nvSpPr>
          <p:cNvPr id="63" name="Ovaal 62">
            <a:extLst>
              <a:ext uri="{FF2B5EF4-FFF2-40B4-BE49-F238E27FC236}">
                <a16:creationId xmlns:a16="http://schemas.microsoft.com/office/drawing/2014/main" id="{6F722784-2310-0AB8-4098-577F88881041}"/>
              </a:ext>
            </a:extLst>
          </p:cNvPr>
          <p:cNvSpPr/>
          <p:nvPr/>
        </p:nvSpPr>
        <p:spPr>
          <a:xfrm>
            <a:off x="5748429" y="1677649"/>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1</a:t>
            </a:r>
          </a:p>
        </p:txBody>
      </p:sp>
      <p:sp>
        <p:nvSpPr>
          <p:cNvPr id="64" name="Ovaal 63">
            <a:extLst>
              <a:ext uri="{FF2B5EF4-FFF2-40B4-BE49-F238E27FC236}">
                <a16:creationId xmlns:a16="http://schemas.microsoft.com/office/drawing/2014/main" id="{9FA8836E-825F-C4A5-33CA-E0CDF1DED893}"/>
              </a:ext>
            </a:extLst>
          </p:cNvPr>
          <p:cNvSpPr/>
          <p:nvPr/>
        </p:nvSpPr>
        <p:spPr>
          <a:xfrm>
            <a:off x="7224414" y="4635755"/>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3</a:t>
            </a:r>
          </a:p>
        </p:txBody>
      </p:sp>
      <p:sp>
        <p:nvSpPr>
          <p:cNvPr id="65" name="Ovaal 64">
            <a:extLst>
              <a:ext uri="{FF2B5EF4-FFF2-40B4-BE49-F238E27FC236}">
                <a16:creationId xmlns:a16="http://schemas.microsoft.com/office/drawing/2014/main" id="{27B3F234-E4A2-6101-E58B-8073B807FB50}"/>
              </a:ext>
            </a:extLst>
          </p:cNvPr>
          <p:cNvSpPr/>
          <p:nvPr/>
        </p:nvSpPr>
        <p:spPr>
          <a:xfrm>
            <a:off x="5887537" y="1923741"/>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3</a:t>
            </a:r>
          </a:p>
        </p:txBody>
      </p:sp>
      <p:sp>
        <p:nvSpPr>
          <p:cNvPr id="67" name="Tekstvak 66">
            <a:extLst>
              <a:ext uri="{FF2B5EF4-FFF2-40B4-BE49-F238E27FC236}">
                <a16:creationId xmlns:a16="http://schemas.microsoft.com/office/drawing/2014/main" id="{D987C215-62E4-BF1D-9FDF-F520ABD3EE5F}"/>
              </a:ext>
            </a:extLst>
          </p:cNvPr>
          <p:cNvSpPr txBox="1"/>
          <p:nvPr/>
        </p:nvSpPr>
        <p:spPr>
          <a:xfrm>
            <a:off x="320756" y="1850715"/>
            <a:ext cx="2945480" cy="3631763"/>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nl-NL" sz="1000" b="1" i="0" u="none" strike="noStrike" kern="1200" cap="none" spc="0" normalizeH="0" baseline="0" noProof="0" dirty="0">
                <a:ln>
                  <a:noFill/>
                </a:ln>
                <a:solidFill>
                  <a:srgbClr val="000000"/>
                </a:solidFill>
                <a:effectLst/>
                <a:uLnTx/>
                <a:uFillTx/>
                <a:latin typeface="Verdana"/>
                <a:ea typeface="+mn-ea"/>
                <a:cs typeface="+mn-cs"/>
              </a:rPr>
              <a:t>Stevige lokale teams en Toekomstscenario: </a:t>
            </a:r>
            <a:r>
              <a:rPr kumimoji="0" lang="nl-NL" sz="1000" b="0" i="0" u="none" strike="noStrike" kern="1200" cap="none" spc="0" normalizeH="0" baseline="0" noProof="0" dirty="0">
                <a:ln>
                  <a:noFill/>
                </a:ln>
                <a:solidFill>
                  <a:srgbClr val="000000"/>
                </a:solidFill>
                <a:effectLst/>
                <a:uLnTx/>
                <a:uFillTx/>
                <a:latin typeface="Verdana"/>
                <a:ea typeface="+mn-ea"/>
                <a:cs typeface="+mn-cs"/>
              </a:rPr>
              <a:t>Een stevig lokaal team is een belangrijke basis om in de toekomst te kunnen werken volgens het Toekomstscenario; in samenwerking met de regionale veiligheidsteams.</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nl-NL" sz="1000" b="0" i="0" u="none" strike="noStrike" kern="1200" cap="none" spc="0" normalizeH="0" baseline="0" noProof="0" dirty="0">
              <a:ln>
                <a:noFill/>
              </a:ln>
              <a:solidFill>
                <a:srgbClr val="000000"/>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nl-NL" sz="1000" b="1" i="0" u="none" strike="noStrike" kern="1200" cap="none" spc="0" normalizeH="0" baseline="0" noProof="0" dirty="0">
                <a:ln>
                  <a:noFill/>
                </a:ln>
                <a:solidFill>
                  <a:srgbClr val="000000"/>
                </a:solidFill>
                <a:effectLst/>
                <a:uLnTx/>
                <a:uFillTx/>
                <a:latin typeface="Verdana"/>
                <a:ea typeface="+mn-ea"/>
                <a:cs typeface="+mn-cs"/>
              </a:rPr>
              <a:t>Stevige lokale teams en KBL: </a:t>
            </a:r>
            <a:r>
              <a:rPr kumimoji="0" lang="nl-NL" sz="1000" b="0" i="0" u="none" strike="noStrike" kern="1200" cap="none" spc="0" normalizeH="0" baseline="0" noProof="0" dirty="0">
                <a:ln>
                  <a:noFill/>
                </a:ln>
                <a:solidFill>
                  <a:srgbClr val="000000"/>
                </a:solidFill>
                <a:effectLst/>
                <a:uLnTx/>
                <a:uFillTx/>
                <a:latin typeface="Verdana"/>
                <a:ea typeface="+mn-ea"/>
                <a:cs typeface="+mn-cs"/>
              </a:rPr>
              <a:t>Kwaliteitskader brede analyse en de daaraan verbonden vereiste kennis en deskundigheid van de professionals in lokale teams.</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nl-NL" sz="1000" b="0" i="0" u="none" strike="noStrike" kern="1200" cap="none" spc="0" normalizeH="0" baseline="0" noProof="0" dirty="0">
              <a:ln>
                <a:noFill/>
              </a:ln>
              <a:solidFill>
                <a:srgbClr val="000000"/>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nl-NL" sz="1000" b="1" i="0" u="none" strike="noStrike" kern="1200" cap="none" spc="0" normalizeH="0" baseline="0" noProof="0" dirty="0">
                <a:ln>
                  <a:noFill/>
                </a:ln>
                <a:solidFill>
                  <a:srgbClr val="000000"/>
                </a:solidFill>
                <a:effectLst/>
                <a:uLnTx/>
                <a:uFillTx/>
                <a:latin typeface="Verdana"/>
                <a:ea typeface="+mn-ea"/>
                <a:cs typeface="+mn-cs"/>
              </a:rPr>
              <a:t>Stevige lokale teams en Regionaliseren, standaardisatie en verbeteren stelsel: </a:t>
            </a:r>
            <a:r>
              <a:rPr kumimoji="0" lang="nl-NL" sz="1000" b="0" i="0" u="none" strike="noStrike" kern="1200" cap="none" spc="0" normalizeH="0" baseline="0" noProof="0" dirty="0">
                <a:ln>
                  <a:noFill/>
                </a:ln>
                <a:solidFill>
                  <a:srgbClr val="000000"/>
                </a:solidFill>
                <a:effectLst/>
                <a:uLnTx/>
                <a:uFillTx/>
                <a:latin typeface="Verdana"/>
                <a:ea typeface="+mn-ea"/>
                <a:cs typeface="+mn-cs"/>
              </a:rPr>
              <a:t>het richtinggevende kader voor specialistische expertise bij lokale teams is qua heldere afspraken over de consultatiefunctie onderdeel van de norm voor </a:t>
            </a:r>
            <a:r>
              <a:rPr kumimoji="0" lang="nl-NL" sz="1000" b="0" i="0" u="none" strike="noStrike" kern="1200" cap="none" spc="0" normalizeH="0" baseline="0" noProof="0" dirty="0" err="1">
                <a:ln>
                  <a:noFill/>
                </a:ln>
                <a:solidFill>
                  <a:srgbClr val="000000"/>
                </a:solidFill>
                <a:effectLst/>
                <a:uLnTx/>
                <a:uFillTx/>
                <a:latin typeface="Verdana"/>
                <a:ea typeface="+mn-ea"/>
                <a:cs typeface="+mn-cs"/>
              </a:rPr>
              <a:t>opdrachtnemerschap</a:t>
            </a:r>
            <a:r>
              <a:rPr kumimoji="0" lang="nl-NL" sz="1000" b="0" i="0" u="none" strike="noStrike" kern="1200" cap="none" spc="0" normalizeH="0" baseline="0" noProof="0" dirty="0">
                <a:ln>
                  <a:noFill/>
                </a:ln>
                <a:solidFill>
                  <a:srgbClr val="000000"/>
                </a:solidFill>
                <a:effectLst/>
                <a:uLnTx/>
                <a:uFillTx/>
                <a:latin typeface="Verdana"/>
                <a:ea typeface="+mn-ea"/>
                <a:cs typeface="+mn-cs"/>
              </a:rPr>
              <a:t> uit het themaplan inkoop.</a:t>
            </a:r>
          </a:p>
        </p:txBody>
      </p:sp>
      <p:sp>
        <p:nvSpPr>
          <p:cNvPr id="68" name="Ovaal 67">
            <a:extLst>
              <a:ext uri="{FF2B5EF4-FFF2-40B4-BE49-F238E27FC236}">
                <a16:creationId xmlns:a16="http://schemas.microsoft.com/office/drawing/2014/main" id="{4CF366F1-66C0-06D3-FDD3-7ACD2350F3CD}"/>
              </a:ext>
            </a:extLst>
          </p:cNvPr>
          <p:cNvSpPr/>
          <p:nvPr/>
        </p:nvSpPr>
        <p:spPr>
          <a:xfrm>
            <a:off x="401946" y="1627910"/>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1</a:t>
            </a:r>
          </a:p>
        </p:txBody>
      </p:sp>
      <p:sp>
        <p:nvSpPr>
          <p:cNvPr id="69" name="Ovaal 68">
            <a:extLst>
              <a:ext uri="{FF2B5EF4-FFF2-40B4-BE49-F238E27FC236}">
                <a16:creationId xmlns:a16="http://schemas.microsoft.com/office/drawing/2014/main" id="{1E1CEE16-F3D8-78FE-C62C-0B5D2CC94495}"/>
              </a:ext>
            </a:extLst>
          </p:cNvPr>
          <p:cNvSpPr/>
          <p:nvPr/>
        </p:nvSpPr>
        <p:spPr>
          <a:xfrm>
            <a:off x="401946" y="2891727"/>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2</a:t>
            </a:r>
          </a:p>
        </p:txBody>
      </p:sp>
      <p:sp>
        <p:nvSpPr>
          <p:cNvPr id="70" name="Ovaal 69">
            <a:extLst>
              <a:ext uri="{FF2B5EF4-FFF2-40B4-BE49-F238E27FC236}">
                <a16:creationId xmlns:a16="http://schemas.microsoft.com/office/drawing/2014/main" id="{CAAAF27B-6BB3-8050-A36C-7EC4D375DB53}"/>
              </a:ext>
            </a:extLst>
          </p:cNvPr>
          <p:cNvSpPr/>
          <p:nvPr/>
        </p:nvSpPr>
        <p:spPr>
          <a:xfrm>
            <a:off x="375914" y="3946167"/>
            <a:ext cx="248988" cy="2354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ysClr val="windowText" lastClr="000000"/>
                </a:solidFill>
                <a:effectLst/>
                <a:uLnTx/>
                <a:uFillTx/>
                <a:latin typeface="Verdana"/>
                <a:ea typeface="+mn-ea"/>
                <a:cs typeface="+mn-cs"/>
              </a:rPr>
              <a:t>3</a:t>
            </a:r>
          </a:p>
        </p:txBody>
      </p:sp>
      <p:sp>
        <p:nvSpPr>
          <p:cNvPr id="71" name="Rechthoek: afgeronde hoeken 70">
            <a:extLst>
              <a:ext uri="{FF2B5EF4-FFF2-40B4-BE49-F238E27FC236}">
                <a16:creationId xmlns:a16="http://schemas.microsoft.com/office/drawing/2014/main" id="{0372D3DD-896D-4B46-02A2-3279C0B1E8BD}"/>
              </a:ext>
            </a:extLst>
          </p:cNvPr>
          <p:cNvSpPr/>
          <p:nvPr/>
        </p:nvSpPr>
        <p:spPr>
          <a:xfrm>
            <a:off x="8312937" y="447399"/>
            <a:ext cx="2162673" cy="948047"/>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600" b="0" i="0" u="none" strike="noStrike" kern="1200" cap="none" spc="0" normalizeH="0" baseline="0" noProof="0" dirty="0">
                <a:ln>
                  <a:noFill/>
                </a:ln>
                <a:solidFill>
                  <a:srgbClr val="FFFFFF"/>
                </a:solidFill>
                <a:effectLst/>
                <a:uLnTx/>
                <a:uFillTx/>
                <a:latin typeface="Verdana"/>
                <a:ea typeface="+mn-ea"/>
                <a:cs typeface="+mn-cs"/>
              </a:rPr>
              <a:t>Nieuwe financierings-systematiek</a:t>
            </a:r>
          </a:p>
        </p:txBody>
      </p:sp>
      <p:sp>
        <p:nvSpPr>
          <p:cNvPr id="50" name="Pijl: links/rechts 49">
            <a:extLst>
              <a:ext uri="{FF2B5EF4-FFF2-40B4-BE49-F238E27FC236}">
                <a16:creationId xmlns:a16="http://schemas.microsoft.com/office/drawing/2014/main" id="{11E09ECB-06A8-DB8A-52C0-B4F5FC7D8F9F}"/>
              </a:ext>
            </a:extLst>
          </p:cNvPr>
          <p:cNvSpPr/>
          <p:nvPr/>
        </p:nvSpPr>
        <p:spPr>
          <a:xfrm rot="7866118">
            <a:off x="7370742" y="1558332"/>
            <a:ext cx="1332844" cy="297454"/>
          </a:xfrm>
          <a:prstGeom prst="leftRightArrow">
            <a:avLst/>
          </a:prstGeom>
          <a:solidFill>
            <a:schemeClr val="accent4">
              <a:lumMod val="75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000000"/>
              </a:solidFill>
              <a:effectLst/>
              <a:uLnTx/>
              <a:uFillTx/>
              <a:latin typeface="Verdana"/>
              <a:ea typeface="+mn-ea"/>
              <a:cs typeface="+mn-cs"/>
            </a:endParaRPr>
          </a:p>
        </p:txBody>
      </p:sp>
      <p:sp>
        <p:nvSpPr>
          <p:cNvPr id="15" name="Tekstvak 14">
            <a:extLst>
              <a:ext uri="{FF2B5EF4-FFF2-40B4-BE49-F238E27FC236}">
                <a16:creationId xmlns:a16="http://schemas.microsoft.com/office/drawing/2014/main" id="{D48811F8-505F-FD44-AA38-5931237DAFE1}"/>
              </a:ext>
            </a:extLst>
          </p:cNvPr>
          <p:cNvSpPr txBox="1"/>
          <p:nvPr/>
        </p:nvSpPr>
        <p:spPr>
          <a:xfrm>
            <a:off x="9857841" y="4467924"/>
            <a:ext cx="2334159" cy="22929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1" u="none" strike="noStrike" kern="1200" cap="none" spc="0" normalizeH="0" baseline="0" noProof="0" dirty="0">
                <a:ln>
                  <a:noFill/>
                </a:ln>
                <a:solidFill>
                  <a:srgbClr val="000000"/>
                </a:solidFill>
                <a:effectLst/>
                <a:uLnTx/>
                <a:uFillTx/>
                <a:latin typeface="Verdana" panose="020B0604030504040204" pitchFamily="34" charset="0"/>
                <a:ea typeface="Times New Roman" panose="02020603050405020304" pitchFamily="18" charset="0"/>
                <a:cs typeface="Calibri" panose="020F0502020204030204" pitchFamily="34" charset="0"/>
              </a:rPr>
              <a:t>De verschillende lopende trajecten en programma’s moeten elkaar versterken, niet dubbelen. Bijv.: Als iets vanuit het IZA wordt opgepakt, sluit de Hervormingsagenda daarbij aan. In de praktijk komt alles samen bij o.a. de stevige lokale teams, waar domein-overstijgend wordt gewerkt met een integrale aanpak voor jongeren en het gezin.</a:t>
            </a:r>
            <a:r>
              <a:rPr kumimoji="0" lang="nl-NL" sz="1100" b="0" i="0" u="none" strike="noStrike" kern="1200" cap="none" spc="0" normalizeH="0" baseline="0" noProof="0" dirty="0">
                <a:ln>
                  <a:noFill/>
                </a:ln>
                <a:solidFill>
                  <a:srgbClr val="000000"/>
                </a:solidFill>
                <a:effectLst/>
                <a:uLnTx/>
                <a:uFillTx/>
                <a:latin typeface="Verdana" panose="020B0604030504040204" pitchFamily="34" charset="0"/>
                <a:ea typeface="Times New Roman" panose="02020603050405020304" pitchFamily="18" charset="0"/>
                <a:cs typeface="Calibri" panose="020F0502020204030204" pitchFamily="34" charset="0"/>
              </a:rPr>
              <a:t> </a:t>
            </a:r>
            <a:endParaRPr kumimoji="0" lang="nl-NL" sz="1100" b="0" i="0" u="none" strike="noStrike" kern="1200" cap="none" spc="0" normalizeH="0" baseline="0" noProof="0" dirty="0">
              <a:ln>
                <a:noFill/>
              </a:ln>
              <a:solidFill>
                <a:srgbClr val="000000"/>
              </a:solidFill>
              <a:effectLst/>
              <a:uLnTx/>
              <a:uFillTx/>
              <a:latin typeface="Verdana"/>
              <a:ea typeface="+mn-ea"/>
              <a:cs typeface="+mn-cs"/>
            </a:endParaRPr>
          </a:p>
        </p:txBody>
      </p:sp>
      <p:sp>
        <p:nvSpPr>
          <p:cNvPr id="16" name="Tekstvak 15">
            <a:extLst>
              <a:ext uri="{FF2B5EF4-FFF2-40B4-BE49-F238E27FC236}">
                <a16:creationId xmlns:a16="http://schemas.microsoft.com/office/drawing/2014/main" id="{9BBCA573-57F6-9A9F-175F-6B9804757CD0}"/>
              </a:ext>
            </a:extLst>
          </p:cNvPr>
          <p:cNvSpPr txBox="1"/>
          <p:nvPr/>
        </p:nvSpPr>
        <p:spPr>
          <a:xfrm rot="18810946">
            <a:off x="5148503" y="3020528"/>
            <a:ext cx="4732332" cy="3090135"/>
          </a:xfrm>
          <a:prstGeom prst="rect">
            <a:avLst/>
          </a:prstGeom>
          <a:noFill/>
        </p:spPr>
        <p:txBody>
          <a:bodyPr wrap="square" rtlCol="0">
            <a:prstTxWarp prst="textArchDown">
              <a:avLst>
                <a:gd name="adj" fmla="val 1408822"/>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srgbClr val="000000"/>
                </a:solidFill>
                <a:effectLst/>
                <a:uLnTx/>
                <a:uFillTx/>
                <a:latin typeface="Verdana"/>
                <a:ea typeface="+mn-ea"/>
                <a:cs typeface="+mn-cs"/>
              </a:rPr>
              <a:t>Kwaliteit en Blijvend Leren</a:t>
            </a:r>
          </a:p>
        </p:txBody>
      </p:sp>
      <p:sp>
        <p:nvSpPr>
          <p:cNvPr id="20" name="Ovaal 19">
            <a:extLst>
              <a:ext uri="{FF2B5EF4-FFF2-40B4-BE49-F238E27FC236}">
                <a16:creationId xmlns:a16="http://schemas.microsoft.com/office/drawing/2014/main" id="{FE7CC681-657F-6797-2F1A-FCDC22DFBA7A}"/>
              </a:ext>
            </a:extLst>
          </p:cNvPr>
          <p:cNvSpPr/>
          <p:nvPr/>
        </p:nvSpPr>
        <p:spPr>
          <a:xfrm rot="20197928">
            <a:off x="4743067" y="1157719"/>
            <a:ext cx="1346220" cy="451257"/>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900" b="0" i="0" u="none" strike="noStrike" kern="1200" cap="none" spc="0" normalizeH="0" baseline="0" noProof="0" dirty="0">
                <a:ln>
                  <a:noFill/>
                </a:ln>
                <a:solidFill>
                  <a:srgbClr val="FFFFFF"/>
                </a:solidFill>
                <a:effectLst/>
                <a:uLnTx/>
                <a:uFillTx/>
                <a:latin typeface="Verdana"/>
                <a:ea typeface="+mn-ea"/>
                <a:cs typeface="+mn-cs"/>
              </a:rPr>
              <a:t>Aanpak mentale gezondheid</a:t>
            </a:r>
          </a:p>
        </p:txBody>
      </p:sp>
      <p:sp>
        <p:nvSpPr>
          <p:cNvPr id="21" name="Pijl: omhoog/omlaag 20">
            <a:extLst>
              <a:ext uri="{FF2B5EF4-FFF2-40B4-BE49-F238E27FC236}">
                <a16:creationId xmlns:a16="http://schemas.microsoft.com/office/drawing/2014/main" id="{BF4DE33B-258C-6F9C-A9DD-C159F6E39DD0}"/>
              </a:ext>
            </a:extLst>
          </p:cNvPr>
          <p:cNvSpPr/>
          <p:nvPr/>
        </p:nvSpPr>
        <p:spPr>
          <a:xfrm rot="14119878">
            <a:off x="4776846" y="1504371"/>
            <a:ext cx="168607" cy="371477"/>
          </a:xfrm>
          <a:prstGeom prst="upDownArrow">
            <a:avLst/>
          </a:prstGeom>
          <a:solidFill>
            <a:schemeClr val="accent4">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a:ln>
                <a:noFill/>
              </a:ln>
              <a:solidFill>
                <a:srgbClr val="FFFFFF"/>
              </a:solidFill>
              <a:effectLst/>
              <a:uLnTx/>
              <a:uFillTx/>
              <a:latin typeface="Verdana"/>
              <a:ea typeface="+mn-ea"/>
              <a:cs typeface="+mn-cs"/>
            </a:endParaRPr>
          </a:p>
        </p:txBody>
      </p:sp>
      <p:sp>
        <p:nvSpPr>
          <p:cNvPr id="22" name="Pijl: links/rechts 21">
            <a:extLst>
              <a:ext uri="{FF2B5EF4-FFF2-40B4-BE49-F238E27FC236}">
                <a16:creationId xmlns:a16="http://schemas.microsoft.com/office/drawing/2014/main" id="{FEC351E2-1512-5E48-D161-46A33C7786E6}"/>
              </a:ext>
            </a:extLst>
          </p:cNvPr>
          <p:cNvSpPr/>
          <p:nvPr/>
        </p:nvSpPr>
        <p:spPr>
          <a:xfrm rot="2701543">
            <a:off x="5849583" y="3316943"/>
            <a:ext cx="1091719" cy="536638"/>
          </a:xfrm>
          <a:prstGeom prst="leftRightArrow">
            <a:avLst/>
          </a:prstGeom>
          <a:solidFill>
            <a:schemeClr val="accent4">
              <a:lumMod val="75000"/>
            </a:schemeClr>
          </a:solidFill>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FFFFFF"/>
                </a:solidFill>
                <a:effectLst/>
                <a:uLnTx/>
                <a:uFillTx/>
                <a:latin typeface="Verdana"/>
                <a:ea typeface="+mn-ea"/>
                <a:cs typeface="+mn-cs"/>
              </a:rPr>
              <a:t>IZA</a:t>
            </a:r>
          </a:p>
        </p:txBody>
      </p:sp>
      <p:sp>
        <p:nvSpPr>
          <p:cNvPr id="24" name="Tekstvak 23">
            <a:extLst>
              <a:ext uri="{FF2B5EF4-FFF2-40B4-BE49-F238E27FC236}">
                <a16:creationId xmlns:a16="http://schemas.microsoft.com/office/drawing/2014/main" id="{9C5292B9-D4B9-F6C9-C509-3888FD1E397D}"/>
              </a:ext>
            </a:extLst>
          </p:cNvPr>
          <p:cNvSpPr txBox="1"/>
          <p:nvPr/>
        </p:nvSpPr>
        <p:spPr>
          <a:xfrm rot="16990224">
            <a:off x="2726575" y="1922801"/>
            <a:ext cx="4317996" cy="2767521"/>
          </a:xfrm>
          <a:prstGeom prst="rect">
            <a:avLst/>
          </a:prstGeom>
          <a:noFill/>
        </p:spPr>
        <p:txBody>
          <a:bodyPr wrap="square" rtlCol="0">
            <a:prstTxWarp prst="textArchUp">
              <a:avLst>
                <a:gd name="adj" fmla="val 12807117"/>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3200" b="0" i="0" u="none" strike="noStrike" kern="1200" cap="none" spc="0" normalizeH="0" baseline="0" noProof="0" dirty="0">
                <a:ln>
                  <a:noFill/>
                </a:ln>
                <a:solidFill>
                  <a:srgbClr val="75D1B5">
                    <a:lumMod val="75000"/>
                  </a:srgbClr>
                </a:solidFill>
                <a:effectLst/>
                <a:uLnTx/>
                <a:uFillTx/>
                <a:latin typeface="Verdana"/>
                <a:ea typeface="+mn-ea"/>
                <a:cs typeface="+mn-cs"/>
              </a:rPr>
              <a:t>TAZ</a:t>
            </a:r>
          </a:p>
        </p:txBody>
      </p:sp>
      <p:sp>
        <p:nvSpPr>
          <p:cNvPr id="27" name="Tekstvak 26">
            <a:extLst>
              <a:ext uri="{FF2B5EF4-FFF2-40B4-BE49-F238E27FC236}">
                <a16:creationId xmlns:a16="http://schemas.microsoft.com/office/drawing/2014/main" id="{E46E9A66-FE6F-AE19-78CE-706E120A57C0}"/>
              </a:ext>
            </a:extLst>
          </p:cNvPr>
          <p:cNvSpPr txBox="1"/>
          <p:nvPr/>
        </p:nvSpPr>
        <p:spPr>
          <a:xfrm>
            <a:off x="4634838" y="2209239"/>
            <a:ext cx="1797079"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srgbClr val="FFFFFF"/>
                </a:solidFill>
                <a:effectLst/>
                <a:uLnTx/>
                <a:uFillTx/>
                <a:latin typeface="Verdana"/>
                <a:ea typeface="+mn-ea"/>
                <a:cs typeface="+mn-cs"/>
              </a:rPr>
              <a:t>Stevige lokale teams incl. aanpalende domeinen: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0" i="0" u="none" strike="noStrike" kern="1200" cap="none" spc="0" normalizeH="0" baseline="0" noProof="0" dirty="0">
                <a:ln>
                  <a:noFill/>
                </a:ln>
                <a:solidFill>
                  <a:srgbClr val="FFFFFF"/>
                </a:solidFill>
                <a:effectLst/>
                <a:uLnTx/>
                <a:uFillTx/>
                <a:latin typeface="Verdana"/>
                <a:ea typeface="+mn-ea"/>
                <a:cs typeface="+mn-cs"/>
              </a:rPr>
              <a:t>- bestaanszekerheid, - volwassenenzorg                 - onderwijs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Verdana"/>
              <a:ea typeface="+mn-ea"/>
              <a:cs typeface="+mn-cs"/>
            </a:endParaRPr>
          </a:p>
        </p:txBody>
      </p:sp>
      <p:sp>
        <p:nvSpPr>
          <p:cNvPr id="13" name="Ovaal 12">
            <a:extLst>
              <a:ext uri="{FF2B5EF4-FFF2-40B4-BE49-F238E27FC236}">
                <a16:creationId xmlns:a16="http://schemas.microsoft.com/office/drawing/2014/main" id="{D2E9AAE8-B0A9-7CF0-570B-AE1005E895A8}"/>
              </a:ext>
            </a:extLst>
          </p:cNvPr>
          <p:cNvSpPr/>
          <p:nvPr/>
        </p:nvSpPr>
        <p:spPr>
          <a:xfrm rot="17225946">
            <a:off x="3808749" y="2817495"/>
            <a:ext cx="1189784" cy="301930"/>
          </a:xfrm>
          <a:prstGeom prst="ellipse">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nl-NL" sz="1800" b="0" i="0" u="none" strike="noStrike" kern="1200" cap="none" spc="0" normalizeH="0" baseline="0" noProof="0" dirty="0">
                <a:ln>
                  <a:noFill/>
                </a:ln>
                <a:solidFill>
                  <a:srgbClr val="FFFFFF"/>
                </a:solidFill>
                <a:effectLst/>
                <a:uLnTx/>
                <a:uFillTx/>
                <a:latin typeface="Verdana"/>
                <a:ea typeface="+mn-ea"/>
                <a:cs typeface="+mn-cs"/>
              </a:rPr>
              <a:t>GALA</a:t>
            </a:r>
          </a:p>
        </p:txBody>
      </p:sp>
      <p:pic>
        <p:nvPicPr>
          <p:cNvPr id="31" name="Graphic 30" descr="Recycleren met effen opvulling">
            <a:extLst>
              <a:ext uri="{FF2B5EF4-FFF2-40B4-BE49-F238E27FC236}">
                <a16:creationId xmlns:a16="http://schemas.microsoft.com/office/drawing/2014/main" id="{5A395119-0F5E-9FD0-A53F-F53FE31B292A}"/>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0446288" y="3630925"/>
            <a:ext cx="914400" cy="914400"/>
          </a:xfrm>
          <a:prstGeom prst="rect">
            <a:avLst/>
          </a:prstGeom>
        </p:spPr>
      </p:pic>
    </p:spTree>
    <p:extLst>
      <p:ext uri="{BB962C8B-B14F-4D97-AF65-F5344CB8AC3E}">
        <p14:creationId xmlns:p14="http://schemas.microsoft.com/office/powerpoint/2010/main" val="335490171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2.xml><?xml version="1.0" encoding="utf-8"?>
<a:theme xmlns:a="http://schemas.openxmlformats.org/drawingml/2006/main" name="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CE455056-2E07-40E3-A23C-F1856412D281}" vid="{E190F73E-30FE-4981-A67C-E1D98411DE6E}"/>
    </a:ext>
  </a:extLst>
</a:theme>
</file>

<file path=ppt/theme/theme3.xml><?xml version="1.0" encoding="utf-8"?>
<a:theme xmlns:a="http://schemas.openxmlformats.org/drawingml/2006/main" name="1_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VNG</Template>
  <TotalTime>458</TotalTime>
  <Words>1508</Words>
  <Application>Microsoft Office PowerPoint</Application>
  <PresentationFormat>Breedbeeld</PresentationFormat>
  <Paragraphs>188</Paragraphs>
  <Slides>15</Slides>
  <Notes>1</Notes>
  <HiddenSlides>0</HiddenSlides>
  <MMClips>0</MMClips>
  <ScaleCrop>false</ScaleCrop>
  <HeadingPairs>
    <vt:vector size="8" baseType="variant">
      <vt:variant>
        <vt:lpstr>Gebruikte lettertypen</vt:lpstr>
      </vt:variant>
      <vt:variant>
        <vt:i4>4</vt:i4>
      </vt:variant>
      <vt:variant>
        <vt:lpstr>Thema</vt:lpstr>
      </vt:variant>
      <vt:variant>
        <vt:i4>3</vt:i4>
      </vt:variant>
      <vt:variant>
        <vt:lpstr>Ingesloten OLE-bronprogramma's</vt:lpstr>
      </vt:variant>
      <vt:variant>
        <vt:i4>1</vt:i4>
      </vt:variant>
      <vt:variant>
        <vt:lpstr>Diatitels</vt:lpstr>
      </vt:variant>
      <vt:variant>
        <vt:i4>15</vt:i4>
      </vt:variant>
    </vt:vector>
  </HeadingPairs>
  <TitlesOfParts>
    <vt:vector size="23" baseType="lpstr">
      <vt:lpstr>Arial</vt:lpstr>
      <vt:lpstr>Calibri</vt:lpstr>
      <vt:lpstr>Verdana</vt:lpstr>
      <vt:lpstr>Wingdings</vt:lpstr>
      <vt:lpstr>VNG_Basis - kopie</vt:lpstr>
      <vt:lpstr>VNG Titels</vt:lpstr>
      <vt:lpstr>1_VNG_Basis - kopie</vt:lpstr>
      <vt:lpstr>think-cell Slide</vt:lpstr>
      <vt:lpstr>Achtergrond Hervormingsagenda Jeugd en actuele ontwikkelingen</vt:lpstr>
      <vt:lpstr>PowerPoint-presentatie</vt:lpstr>
      <vt:lpstr>Voorgeschiedenis   Commissie van Wijzen</vt:lpstr>
      <vt:lpstr>Doel van de agenda:</vt:lpstr>
      <vt:lpstr>PowerPoint-presentatie</vt:lpstr>
      <vt:lpstr>PowerPoint-presentatie</vt:lpstr>
      <vt:lpstr>PowerPoint-presentatie</vt:lpstr>
      <vt:lpstr>PowerPoint-presentatie</vt:lpstr>
      <vt:lpstr>Samenhang tussen thema’s en trajecten </vt:lpstr>
      <vt:lpstr>Governance, deskundigencommissie &amp; monitor</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Hervormingsagenda Jeugd voor Koepel Adviesraden Sociaal Domein</dc:title>
  <dc:creator>Lilian de Graauw</dc:creator>
  <cp:keywords>All Places</cp:keywords>
  <cp:lastModifiedBy>Maarten van den Hoonaard</cp:lastModifiedBy>
  <cp:revision>2</cp:revision>
  <cp:lastPrinted>2016-11-29T12:08:35Z</cp:lastPrinted>
  <dcterms:created xsi:type="dcterms:W3CDTF">2023-10-28T13:52:11Z</dcterms:created>
  <dcterms:modified xsi:type="dcterms:W3CDTF">2023-12-12T14:23:59Z</dcterms:modified>
</cp:coreProperties>
</file>